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7" r:id="rId8"/>
    <p:sldId id="262" r:id="rId9"/>
    <p:sldId id="268" r:id="rId10"/>
    <p:sldId id="263" r:id="rId11"/>
    <p:sldId id="269" r:id="rId12"/>
    <p:sldId id="270" r:id="rId13"/>
    <p:sldId id="264" r:id="rId14"/>
    <p:sldId id="271" r:id="rId15"/>
    <p:sldId id="272" r:id="rId16"/>
    <p:sldId id="265" r:id="rId17"/>
    <p:sldId id="273" r:id="rId18"/>
    <p:sldId id="274" r:id="rId19"/>
    <p:sldId id="275" r:id="rId20"/>
    <p:sldId id="276" r:id="rId21"/>
    <p:sldId id="266" r:id="rId22"/>
  </p:sldIdLst>
  <p:sldSz cx="14630400" cy="8229600"/>
  <p:notesSz cx="8229600" cy="14630400"/>
  <p:embeddedFontLst>
    <p:embeddedFont>
      <p:font typeface="Consolas" panose="020B0609020204030204" pitchFamily="49" charset="0"/>
      <p:regular r:id="rId24"/>
      <p:bold r:id="rId25"/>
      <p:italic r:id="rId26"/>
      <p:boldItalic r:id="rId27"/>
    </p:embeddedFont>
    <p:embeddedFont>
      <p:font typeface="DM Sans" pitchFamily="2" charset="0"/>
      <p:regular r:id="rId28"/>
      <p:bold r:id="rId29"/>
      <p:boldItalic r:id="rId30"/>
    </p:embeddedFont>
    <p:embeddedFont>
      <p:font typeface="Libre Baskerville" panose="02000000000000000000" pitchFamily="2" charset="0"/>
      <p:regular r:id="rId31"/>
      <p:bold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118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253BB-A5C7-F5D0-C251-653F6295C0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AA2C24-BCF3-CB3D-C7BA-DC0737B38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A7DE10-CEEB-151F-22C2-2A9B895F0D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4E2D50-7622-15D5-B112-C5D8E220260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20086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87B50-E0F7-ED78-258B-D1D777D10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EEDD5-F4DB-894C-8661-322D991174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838FB-C08A-694A-1787-5333FDCCDA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901D48-A5F2-760E-3CED-FF83C4ED3725}"/>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652628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EAD65-995A-38FE-1DE7-9F13B0058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A457A2-2619-8EA4-9456-5BCB57D47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F38DA6-70BA-24FD-6CFE-0D1664CA12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2EE84F-3BB7-05D3-9E2E-B3424310BE00}"/>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993581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95A5C-7B4D-5A8C-C6D9-30C244C27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EB87F-A7E3-CBD8-8424-3510A3DD7B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7A2915-CD78-EB22-6D01-18274804CD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E7F4B5-48E1-9178-17F6-D5A9EFD666AF}"/>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679437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520CA-59FF-95B2-E4E8-9024B9E85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D4D389-B6FC-3530-3FAF-19F98CB0D6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C48EA-34A6-C041-3DCD-BE84787F9C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C634F1-B450-1848-E0A7-6D7C04678E50}"/>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9829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9FF14-87B7-43E9-61D8-13ED364A4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58A5A7-2625-B517-1A09-1F54169DDC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43847-BB40-77D4-0268-AE63AE1B00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BBB88F-9FCB-77AB-F424-9A41368C3AF9}"/>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641614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0789E-6CF8-48E9-4F07-93E8F6CE3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36F12C-500E-6D2D-98B8-C82FFCDE6B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C12BD-11FC-D90F-2063-0E2AC6E33A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62A1F1-7BA5-C340-E386-575E3E034E3D}"/>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59722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C7892-3F45-E331-7EA7-4D9523268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FBC6B-CCF3-D082-7A1C-01497115D9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B67B6-B16B-AD30-3468-A87E7DBA2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409253-0583-969E-1E52-D0B8BB34F242}"/>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316050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DD06C-4018-9081-125D-B0514E9D3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483CD-BDB7-A43E-4F0C-7ED079DE7E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5C6A5B-92E8-D40B-11B5-8D9844D1FF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65A218-5940-F1B9-46CA-5AC4F224C33D}"/>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14832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C7B69-1D68-0511-DF4D-B8C98C6C31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3B9C1-1347-F591-639B-30271F475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611206-FE5F-A52A-EC94-9545466C8C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ECB5A3-9E51-5AB1-6278-F892BCF09622}"/>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816737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498884"/>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5C4E3D"/>
                </a:solidFill>
                <a:latin typeface="Libre Baskerville" pitchFamily="34" charset="0"/>
                <a:ea typeface="Libre Baskerville" pitchFamily="34" charset="-122"/>
                <a:cs typeface="Libre Baskerville" pitchFamily="34" charset="-120"/>
              </a:rPr>
              <a:t>CloakSphere: A Framework for IDS Evasion and Pentesting </a:t>
            </a:r>
            <a:endParaRPr lang="en-US" sz="4450" dirty="0"/>
          </a:p>
        </p:txBody>
      </p:sp>
      <p:sp>
        <p:nvSpPr>
          <p:cNvPr id="3" name="Text 1"/>
          <p:cNvSpPr/>
          <p:nvPr/>
        </p:nvSpPr>
        <p:spPr>
          <a:xfrm>
            <a:off x="793790" y="4256603"/>
            <a:ext cx="7521535" cy="566976"/>
          </a:xfrm>
          <a:prstGeom prst="rect">
            <a:avLst/>
          </a:prstGeom>
          <a:noFill/>
          <a:ln/>
        </p:spPr>
        <p:txBody>
          <a:bodyPr wrap="none" lIns="0" tIns="0" rIns="0" bIns="0" rtlCol="0" anchor="t"/>
          <a:lstStyle/>
          <a:p>
            <a:pPr marL="0" indent="0" algn="l">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Sunil Upadhyay (240043001016)</a:t>
            </a:r>
            <a:endParaRPr lang="en-US" sz="3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4" name="Picture 3">
            <a:extLst>
              <a:ext uri="{FF2B5EF4-FFF2-40B4-BE49-F238E27FC236}">
                <a16:creationId xmlns:a16="http://schemas.microsoft.com/office/drawing/2014/main" id="{B82BE483-3E96-F61C-609C-F19E8F9D26CA}"/>
              </a:ext>
            </a:extLst>
          </p:cNvPr>
          <p:cNvPicPr>
            <a:picLocks noChangeAspect="1"/>
          </p:cNvPicPr>
          <p:nvPr/>
        </p:nvPicPr>
        <p:blipFill>
          <a:blip r:embed="rId3"/>
          <a:stretch>
            <a:fillRect/>
          </a:stretch>
        </p:blipFill>
        <p:spPr>
          <a:xfrm>
            <a:off x="146454" y="119465"/>
            <a:ext cx="8360437" cy="4047340"/>
          </a:xfrm>
          <a:prstGeom prst="rect">
            <a:avLst/>
          </a:prstGeom>
        </p:spPr>
      </p:pic>
      <p:pic>
        <p:nvPicPr>
          <p:cNvPr id="6" name="Picture 5">
            <a:extLst>
              <a:ext uri="{FF2B5EF4-FFF2-40B4-BE49-F238E27FC236}">
                <a16:creationId xmlns:a16="http://schemas.microsoft.com/office/drawing/2014/main" id="{AB2C7999-7D88-ED6F-54ED-7D032E0C3CD0}"/>
              </a:ext>
            </a:extLst>
          </p:cNvPr>
          <p:cNvPicPr>
            <a:picLocks noChangeAspect="1"/>
          </p:cNvPicPr>
          <p:nvPr/>
        </p:nvPicPr>
        <p:blipFill>
          <a:blip r:embed="rId4"/>
          <a:stretch>
            <a:fillRect/>
          </a:stretch>
        </p:blipFill>
        <p:spPr>
          <a:xfrm>
            <a:off x="6464380" y="2699592"/>
            <a:ext cx="8148342" cy="55300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D08D8-9769-8847-0441-39C850C9ED9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A06270D-3943-54B0-2916-84D056472D80}"/>
              </a:ext>
            </a:extLst>
          </p:cNvPr>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5" name="Picture 4">
            <a:extLst>
              <a:ext uri="{FF2B5EF4-FFF2-40B4-BE49-F238E27FC236}">
                <a16:creationId xmlns:a16="http://schemas.microsoft.com/office/drawing/2014/main" id="{FB97B8A5-F4DE-69C3-02DA-0A8DDF36F870}"/>
              </a:ext>
            </a:extLst>
          </p:cNvPr>
          <p:cNvPicPr>
            <a:picLocks noChangeAspect="1"/>
          </p:cNvPicPr>
          <p:nvPr/>
        </p:nvPicPr>
        <p:blipFill>
          <a:blip r:embed="rId3"/>
          <a:stretch>
            <a:fillRect/>
          </a:stretch>
        </p:blipFill>
        <p:spPr>
          <a:xfrm>
            <a:off x="2449628" y="503128"/>
            <a:ext cx="9731143" cy="2852434"/>
          </a:xfrm>
          <a:prstGeom prst="rect">
            <a:avLst/>
          </a:prstGeom>
        </p:spPr>
      </p:pic>
      <p:pic>
        <p:nvPicPr>
          <p:cNvPr id="8" name="Picture 7">
            <a:extLst>
              <a:ext uri="{FF2B5EF4-FFF2-40B4-BE49-F238E27FC236}">
                <a16:creationId xmlns:a16="http://schemas.microsoft.com/office/drawing/2014/main" id="{F9D20F2C-50D1-EC96-F0B0-CBB745149991}"/>
              </a:ext>
            </a:extLst>
          </p:cNvPr>
          <p:cNvPicPr>
            <a:picLocks noChangeAspect="1"/>
          </p:cNvPicPr>
          <p:nvPr/>
        </p:nvPicPr>
        <p:blipFill>
          <a:blip r:embed="rId4"/>
          <a:stretch>
            <a:fillRect/>
          </a:stretch>
        </p:blipFill>
        <p:spPr>
          <a:xfrm>
            <a:off x="1393901" y="3760351"/>
            <a:ext cx="11842595" cy="3186016"/>
          </a:xfrm>
          <a:prstGeom prst="rect">
            <a:avLst/>
          </a:prstGeom>
        </p:spPr>
      </p:pic>
    </p:spTree>
    <p:extLst>
      <p:ext uri="{BB962C8B-B14F-4D97-AF65-F5344CB8AC3E}">
        <p14:creationId xmlns:p14="http://schemas.microsoft.com/office/powerpoint/2010/main" val="342951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FA707-48E3-421D-35D3-67F7EE412AC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2F66B9C-767D-F4F4-46F4-03276EE1E33C}"/>
              </a:ext>
            </a:extLst>
          </p:cNvPr>
          <p:cNvSpPr/>
          <p:nvPr/>
        </p:nvSpPr>
        <p:spPr>
          <a:xfrm>
            <a:off x="793789" y="282256"/>
            <a:ext cx="8721804"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SQL Injection Detection</a:t>
            </a:r>
            <a:endParaRPr lang="en-US" sz="4450" dirty="0"/>
          </a:p>
        </p:txBody>
      </p:sp>
      <p:sp>
        <p:nvSpPr>
          <p:cNvPr id="3" name="Text 1">
            <a:extLst>
              <a:ext uri="{FF2B5EF4-FFF2-40B4-BE49-F238E27FC236}">
                <a16:creationId xmlns:a16="http://schemas.microsoft.com/office/drawing/2014/main" id="{9899FE1D-06E2-1A5C-D475-B546A39F35BD}"/>
              </a:ext>
            </a:extLst>
          </p:cNvPr>
          <p:cNvSpPr/>
          <p:nvPr/>
        </p:nvSpPr>
        <p:spPr>
          <a:xfrm>
            <a:off x="793791" y="1353938"/>
            <a:ext cx="3210401" cy="354330"/>
          </a:xfrm>
          <a:prstGeom prst="rect">
            <a:avLst/>
          </a:prstGeom>
          <a:noFill/>
          <a:ln/>
        </p:spPr>
        <p:txBody>
          <a:bodyPr wrap="none" lIns="0" tIns="0" rIns="0" bIns="0" rtlCol="0" anchor="t"/>
          <a:lstStyle/>
          <a:p>
            <a:pPr marL="0" indent="0" algn="l">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1. Purpose of the Rule</a:t>
            </a:r>
            <a:endParaRPr lang="en-US" sz="2200" dirty="0"/>
          </a:p>
        </p:txBody>
      </p:sp>
      <p:sp>
        <p:nvSpPr>
          <p:cNvPr id="4" name="Text 2">
            <a:extLst>
              <a:ext uri="{FF2B5EF4-FFF2-40B4-BE49-F238E27FC236}">
                <a16:creationId xmlns:a16="http://schemas.microsoft.com/office/drawing/2014/main" id="{DEA54BD8-C243-DA86-40EC-5AB3AEBC3510}"/>
              </a:ext>
            </a:extLst>
          </p:cNvPr>
          <p:cNvSpPr/>
          <p:nvPr/>
        </p:nvSpPr>
        <p:spPr>
          <a:xfrm>
            <a:off x="793791" y="1911850"/>
            <a:ext cx="1339056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This rule detects SQL Injection (SQLi) attempts, specifically </a:t>
            </a:r>
            <a:r>
              <a:rPr lang="en-US" sz="1750" dirty="0" err="1">
                <a:solidFill>
                  <a:srgbClr val="454240"/>
                </a:solidFill>
                <a:latin typeface="DM Sans" pitchFamily="34" charset="0"/>
                <a:ea typeface="DM Sans" pitchFamily="34" charset="-122"/>
                <a:cs typeface="DM Sans" pitchFamily="34" charset="-120"/>
              </a:rPr>
              <a:t>boolean</a:t>
            </a:r>
            <a:r>
              <a:rPr lang="en-US" sz="1750" dirty="0">
                <a:solidFill>
                  <a:srgbClr val="454240"/>
                </a:solidFill>
                <a:latin typeface="DM Sans" pitchFamily="34" charset="0"/>
                <a:ea typeface="DM Sans" pitchFamily="34" charset="-122"/>
                <a:cs typeface="DM Sans" pitchFamily="34" charset="-120"/>
              </a:rPr>
              <a:t>-based SQL injection where an attacker manipulates the email parameter in an HTTP POST request. SQLi attacks can allow attackers to bypass authentication, extract sensitive data, or manipulate database queries.</a:t>
            </a:r>
            <a:endParaRPr lang="en-US" sz="1750" dirty="0"/>
          </a:p>
        </p:txBody>
      </p:sp>
      <p:sp>
        <p:nvSpPr>
          <p:cNvPr id="5" name="Text 3">
            <a:extLst>
              <a:ext uri="{FF2B5EF4-FFF2-40B4-BE49-F238E27FC236}">
                <a16:creationId xmlns:a16="http://schemas.microsoft.com/office/drawing/2014/main" id="{CCB28863-BD04-08DC-85A0-73AB7FF3D698}"/>
              </a:ext>
            </a:extLst>
          </p:cNvPr>
          <p:cNvSpPr/>
          <p:nvPr/>
        </p:nvSpPr>
        <p:spPr>
          <a:xfrm>
            <a:off x="793791" y="3377019"/>
            <a:ext cx="12896943" cy="1088708"/>
          </a:xfrm>
          <a:prstGeom prst="rect">
            <a:avLst/>
          </a:prstGeom>
          <a:noFill/>
          <a:ln/>
        </p:spPr>
        <p:txBody>
          <a:bodyPr wrap="none" lIns="0" tIns="0" rIns="0" bIns="0" rtlCol="0" anchor="t"/>
          <a:lstStyle/>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alert </a:t>
            </a:r>
            <a:r>
              <a:rPr lang="en-US" sz="1750" b="1" dirty="0" err="1">
                <a:solidFill>
                  <a:srgbClr val="454240"/>
                </a:solidFill>
                <a:latin typeface="DM Sans" pitchFamily="34" charset="0"/>
                <a:ea typeface="DM Sans" pitchFamily="34" charset="-122"/>
                <a:cs typeface="DM Sans" pitchFamily="34" charset="-120"/>
              </a:rPr>
              <a:t>tcp</a:t>
            </a:r>
            <a:r>
              <a:rPr lang="en-US" sz="1750" b="1" dirty="0">
                <a:solidFill>
                  <a:srgbClr val="454240"/>
                </a:solidFill>
                <a:latin typeface="DM Sans" pitchFamily="34" charset="0"/>
                <a:ea typeface="DM Sans" pitchFamily="34" charset="-122"/>
                <a:cs typeface="DM Sans" pitchFamily="34" charset="-120"/>
              </a:rPr>
              <a:t> any </a:t>
            </a:r>
            <a:r>
              <a:rPr lang="en-US" sz="1750" b="1" dirty="0" err="1">
                <a:solidFill>
                  <a:srgbClr val="454240"/>
                </a:solidFill>
                <a:latin typeface="DM Sans" pitchFamily="34" charset="0"/>
                <a:ea typeface="DM Sans" pitchFamily="34" charset="-122"/>
                <a:cs typeface="DM Sans" pitchFamily="34" charset="-120"/>
              </a:rPr>
              <a:t>any</a:t>
            </a:r>
            <a:r>
              <a:rPr lang="en-US" sz="1750" b="1" dirty="0">
                <a:solidFill>
                  <a:srgbClr val="454240"/>
                </a:solidFill>
                <a:latin typeface="DM Sans" pitchFamily="34" charset="0"/>
                <a:ea typeface="DM Sans" pitchFamily="34" charset="-122"/>
                <a:cs typeface="DM Sans" pitchFamily="34" charset="-120"/>
              </a:rPr>
              <a:t> -&gt; 192.168.153.128 3000 (</a:t>
            </a:r>
            <a:r>
              <a:rPr lang="en-US" sz="1750" b="1" dirty="0" err="1">
                <a:solidFill>
                  <a:srgbClr val="454240"/>
                </a:solidFill>
                <a:latin typeface="DM Sans" pitchFamily="34" charset="0"/>
                <a:ea typeface="DM Sans" pitchFamily="34" charset="-122"/>
                <a:cs typeface="DM Sans" pitchFamily="34" charset="-120"/>
              </a:rPr>
              <a:t>msg:"SQL</a:t>
            </a:r>
            <a:r>
              <a:rPr lang="en-US" sz="1750" b="1" dirty="0">
                <a:solidFill>
                  <a:srgbClr val="454240"/>
                </a:solidFill>
                <a:latin typeface="DM Sans" pitchFamily="34" charset="0"/>
                <a:ea typeface="DM Sans" pitchFamily="34" charset="-122"/>
                <a:cs typeface="DM Sans" pitchFamily="34" charset="-120"/>
              </a:rPr>
              <a:t> Injection Attempt Detected"; </a:t>
            </a:r>
            <a:r>
              <a:rPr lang="en-US" sz="1750" b="1" dirty="0" err="1">
                <a:solidFill>
                  <a:srgbClr val="454240"/>
                </a:solidFill>
                <a:latin typeface="DM Sans" pitchFamily="34" charset="0"/>
                <a:ea typeface="DM Sans" pitchFamily="34" charset="-122"/>
                <a:cs typeface="DM Sans" pitchFamily="34" charset="-120"/>
              </a:rPr>
              <a:t>flow:to_server,established</a:t>
            </a:r>
            <a:r>
              <a:rPr lang="en-US" sz="1750" b="1" dirty="0">
                <a:solidFill>
                  <a:srgbClr val="454240"/>
                </a:solidFill>
                <a:latin typeface="DM Sans" pitchFamily="34" charset="0"/>
                <a:ea typeface="DM Sans" pitchFamily="34" charset="-122"/>
                <a:cs typeface="DM Sans" pitchFamily="34" charset="-120"/>
              </a:rPr>
              <a:t>; </a:t>
            </a:r>
          </a:p>
          <a:p>
            <a:pPr marL="0" indent="0" algn="l">
              <a:lnSpc>
                <a:spcPts val="2850"/>
              </a:lnSpc>
              <a:buNone/>
            </a:pPr>
            <a:r>
              <a:rPr lang="en-US" sz="1750" b="1" dirty="0" err="1">
                <a:solidFill>
                  <a:srgbClr val="454240"/>
                </a:solidFill>
                <a:latin typeface="DM Sans" pitchFamily="34" charset="0"/>
                <a:ea typeface="DM Sans" pitchFamily="34" charset="-122"/>
                <a:cs typeface="DM Sans" pitchFamily="34" charset="-120"/>
              </a:rPr>
              <a:t>content:"POST</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http_method</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content:"email</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http_client_body</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content:"or</a:t>
            </a:r>
            <a:r>
              <a:rPr lang="en-US" sz="1750" b="1" dirty="0">
                <a:solidFill>
                  <a:srgbClr val="454240"/>
                </a:solidFill>
                <a:latin typeface="DM Sans" pitchFamily="34" charset="0"/>
                <a:ea typeface="DM Sans" pitchFamily="34" charset="-122"/>
                <a:cs typeface="DM Sans" pitchFamily="34" charset="-120"/>
              </a:rPr>
              <a:t> 1=1"; </a:t>
            </a:r>
            <a:r>
              <a:rPr lang="en-US" sz="1750" b="1" dirty="0" err="1">
                <a:solidFill>
                  <a:srgbClr val="454240"/>
                </a:solidFill>
                <a:latin typeface="DM Sans" pitchFamily="34" charset="0"/>
                <a:ea typeface="DM Sans" pitchFamily="34" charset="-122"/>
                <a:cs typeface="DM Sans" pitchFamily="34" charset="-120"/>
              </a:rPr>
              <a:t>nocase</a:t>
            </a:r>
            <a:r>
              <a:rPr lang="en-US" sz="1750" b="1" dirty="0">
                <a:solidFill>
                  <a:srgbClr val="454240"/>
                </a:solidFill>
                <a:latin typeface="DM Sans" pitchFamily="34" charset="0"/>
                <a:ea typeface="DM Sans" pitchFamily="34" charset="-122"/>
                <a:cs typeface="DM Sans" pitchFamily="34" charset="-120"/>
              </a:rPr>
              <a:t>; sid:1000011; rev:3;)</a:t>
            </a:r>
          </a:p>
        </p:txBody>
      </p:sp>
      <p:grpSp>
        <p:nvGrpSpPr>
          <p:cNvPr id="16" name="Group 15">
            <a:extLst>
              <a:ext uri="{FF2B5EF4-FFF2-40B4-BE49-F238E27FC236}">
                <a16:creationId xmlns:a16="http://schemas.microsoft.com/office/drawing/2014/main" id="{0CCEB0A8-38CE-7957-BB9C-B77FF70EA73B}"/>
              </a:ext>
            </a:extLst>
          </p:cNvPr>
          <p:cNvGrpSpPr/>
          <p:nvPr/>
        </p:nvGrpSpPr>
        <p:grpSpPr>
          <a:xfrm>
            <a:off x="793789" y="4626634"/>
            <a:ext cx="13042822" cy="2643961"/>
            <a:chOff x="793789" y="4459367"/>
            <a:chExt cx="13042822" cy="1858384"/>
          </a:xfrm>
        </p:grpSpPr>
        <p:sp>
          <p:nvSpPr>
            <p:cNvPr id="6" name="Text 4">
              <a:extLst>
                <a:ext uri="{FF2B5EF4-FFF2-40B4-BE49-F238E27FC236}">
                  <a16:creationId xmlns:a16="http://schemas.microsoft.com/office/drawing/2014/main" id="{5E4E93F9-B5E4-7C60-11F7-96D46A131FEE}"/>
                </a:ext>
              </a:extLst>
            </p:cNvPr>
            <p:cNvSpPr/>
            <p:nvPr/>
          </p:nvSpPr>
          <p:spPr>
            <a:xfrm>
              <a:off x="793789" y="445936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err="1">
                  <a:solidFill>
                    <a:srgbClr val="454240"/>
                  </a:solidFill>
                  <a:latin typeface="DM Sans" pitchFamily="34" charset="0"/>
                  <a:ea typeface="DM Sans" pitchFamily="34" charset="-122"/>
                  <a:cs typeface="DM Sans" pitchFamily="34" charset="-120"/>
                </a:rPr>
                <a:t>content:"POST</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http_method</a:t>
              </a:r>
              <a:r>
                <a:rPr lang="en-US" sz="1750" b="1" dirty="0">
                  <a:solidFill>
                    <a:srgbClr val="454240"/>
                  </a:solidFill>
                  <a:latin typeface="DM Sans" pitchFamily="34" charset="0"/>
                  <a:ea typeface="DM Sans" pitchFamily="34" charset="-122"/>
                  <a:cs typeface="DM Sans" pitchFamily="34" charset="-120"/>
                </a:rPr>
                <a:t> → </a:t>
              </a:r>
              <a:r>
                <a:rPr lang="en-US" sz="1750" dirty="0">
                  <a:solidFill>
                    <a:srgbClr val="454240"/>
                  </a:solidFill>
                  <a:latin typeface="DM Sans" pitchFamily="34" charset="0"/>
                  <a:ea typeface="DM Sans" pitchFamily="34" charset="-122"/>
                  <a:cs typeface="DM Sans" pitchFamily="34" charset="-120"/>
                </a:rPr>
                <a:t>Matches HTTP POST requests, commonly used for form submissions</a:t>
              </a:r>
              <a:r>
                <a:rPr lang="en-US" sz="1750" b="1" dirty="0">
                  <a:solidFill>
                    <a:srgbClr val="454240"/>
                  </a:solidFill>
                  <a:latin typeface="DM Sans" pitchFamily="34" charset="0"/>
                  <a:ea typeface="DM Sans" pitchFamily="34" charset="-122"/>
                  <a:cs typeface="DM Sans" pitchFamily="34" charset="-120"/>
                </a:rPr>
                <a:t>.</a:t>
              </a:r>
            </a:p>
          </p:txBody>
        </p:sp>
        <p:sp>
          <p:nvSpPr>
            <p:cNvPr id="7" name="Text 5">
              <a:extLst>
                <a:ext uri="{FF2B5EF4-FFF2-40B4-BE49-F238E27FC236}">
                  <a16:creationId xmlns:a16="http://schemas.microsoft.com/office/drawing/2014/main" id="{0B9BC00C-D461-1F10-8734-28CCE9ACB3B2}"/>
                </a:ext>
              </a:extLst>
            </p:cNvPr>
            <p:cNvSpPr/>
            <p:nvPr/>
          </p:nvSpPr>
          <p:spPr>
            <a:xfrm>
              <a:off x="793790" y="490156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err="1">
                  <a:solidFill>
                    <a:srgbClr val="454240"/>
                  </a:solidFill>
                  <a:latin typeface="DM Sans" pitchFamily="34" charset="0"/>
                  <a:ea typeface="DM Sans" pitchFamily="34" charset="-122"/>
                  <a:cs typeface="DM Sans" pitchFamily="34" charset="-120"/>
                </a:rPr>
                <a:t>content:"email</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http_client_body</a:t>
              </a:r>
              <a:r>
                <a:rPr lang="en-US" sz="1750" b="1" dirty="0">
                  <a:solidFill>
                    <a:srgbClr val="454240"/>
                  </a:solidFill>
                  <a:latin typeface="DM Sans" pitchFamily="34" charset="0"/>
                  <a:ea typeface="DM Sans" pitchFamily="34" charset="-122"/>
                  <a:cs typeface="DM Sans" pitchFamily="34" charset="-120"/>
                </a:rPr>
                <a:t> → </a:t>
              </a:r>
              <a:r>
                <a:rPr lang="en-US" sz="1750" dirty="0">
                  <a:solidFill>
                    <a:srgbClr val="454240"/>
                  </a:solidFill>
                  <a:latin typeface="DM Sans" pitchFamily="34" charset="0"/>
                  <a:ea typeface="DM Sans" pitchFamily="34" charset="-122"/>
                  <a:cs typeface="DM Sans" pitchFamily="34" charset="-120"/>
                </a:rPr>
                <a:t>Ensures the request body contains the email parameter, which is being targeted</a:t>
              </a:r>
              <a:r>
                <a:rPr lang="en-US" sz="1750" b="1" dirty="0">
                  <a:solidFill>
                    <a:srgbClr val="454240"/>
                  </a:solidFill>
                  <a:latin typeface="DM Sans" pitchFamily="34" charset="0"/>
                  <a:ea typeface="DM Sans" pitchFamily="34" charset="-122"/>
                  <a:cs typeface="DM Sans" pitchFamily="34" charset="-120"/>
                </a:rPr>
                <a:t>.</a:t>
              </a:r>
              <a:endParaRPr lang="en-US" sz="1750" dirty="0"/>
            </a:p>
          </p:txBody>
        </p:sp>
        <p:sp>
          <p:nvSpPr>
            <p:cNvPr id="8" name="Text 6">
              <a:extLst>
                <a:ext uri="{FF2B5EF4-FFF2-40B4-BE49-F238E27FC236}">
                  <a16:creationId xmlns:a16="http://schemas.microsoft.com/office/drawing/2014/main" id="{28C41230-6B47-8FCE-F540-4E1A194C5DF2}"/>
                </a:ext>
              </a:extLst>
            </p:cNvPr>
            <p:cNvSpPr/>
            <p:nvPr/>
          </p:nvSpPr>
          <p:spPr>
            <a:xfrm>
              <a:off x="793790" y="5343763"/>
              <a:ext cx="13042821" cy="973988"/>
            </a:xfrm>
            <a:prstGeom prst="rect">
              <a:avLst/>
            </a:prstGeom>
            <a:noFill/>
            <a:ln/>
          </p:spPr>
          <p:txBody>
            <a:bodyPr wrap="none" lIns="0" tIns="0" rIns="0" bIns="0" rtlCol="0" anchor="t"/>
            <a:lstStyle/>
            <a:p>
              <a:pPr marL="342900" indent="-342900" algn="l">
                <a:lnSpc>
                  <a:spcPts val="2850"/>
                </a:lnSpc>
                <a:buSzPct val="100000"/>
                <a:buChar char="•"/>
              </a:pPr>
              <a:r>
                <a:rPr lang="en-US" sz="1750" b="1" dirty="0" err="1">
                  <a:solidFill>
                    <a:srgbClr val="454240"/>
                  </a:solidFill>
                  <a:latin typeface="DM Sans" pitchFamily="34" charset="0"/>
                  <a:ea typeface="DM Sans" pitchFamily="34" charset="-122"/>
                  <a:cs typeface="DM Sans" pitchFamily="34" charset="-120"/>
                </a:rPr>
                <a:t>content:"or</a:t>
              </a:r>
              <a:r>
                <a:rPr lang="en-US" sz="1750" b="1" dirty="0">
                  <a:solidFill>
                    <a:srgbClr val="454240"/>
                  </a:solidFill>
                  <a:latin typeface="DM Sans" pitchFamily="34" charset="0"/>
                  <a:ea typeface="DM Sans" pitchFamily="34" charset="-122"/>
                  <a:cs typeface="DM Sans" pitchFamily="34" charset="-120"/>
                </a:rPr>
                <a:t> 1=1"; </a:t>
              </a:r>
              <a:r>
                <a:rPr lang="en-US" sz="1750" b="1" dirty="0" err="1">
                  <a:solidFill>
                    <a:srgbClr val="454240"/>
                  </a:solidFill>
                  <a:latin typeface="DM Sans" pitchFamily="34" charset="0"/>
                  <a:ea typeface="DM Sans" pitchFamily="34" charset="-122"/>
                  <a:cs typeface="DM Sans" pitchFamily="34" charset="-120"/>
                </a:rPr>
                <a:t>nocase</a:t>
              </a:r>
              <a:r>
                <a:rPr lang="en-US" sz="1750" b="1" dirty="0">
                  <a:solidFill>
                    <a:srgbClr val="454240"/>
                  </a:solidFill>
                  <a:latin typeface="DM Sans" pitchFamily="34" charset="0"/>
                  <a:ea typeface="DM Sans" pitchFamily="34" charset="-122"/>
                  <a:cs typeface="DM Sans" pitchFamily="34" charset="-120"/>
                </a:rPr>
                <a:t> → </a:t>
              </a:r>
              <a:r>
                <a:rPr lang="en-US" sz="1750" dirty="0">
                  <a:solidFill>
                    <a:srgbClr val="454240"/>
                  </a:solidFill>
                  <a:latin typeface="DM Sans" pitchFamily="34" charset="0"/>
                  <a:ea typeface="DM Sans" pitchFamily="34" charset="-122"/>
                  <a:cs typeface="DM Sans" pitchFamily="34" charset="-120"/>
                </a:rPr>
                <a:t>Detects the classic SQL injection payload or 1=1, which always evaluates to true, </a:t>
              </a:r>
            </a:p>
            <a:p>
              <a:pPr algn="l">
                <a:lnSpc>
                  <a:spcPts val="2850"/>
                </a:lnSpc>
                <a:buSzPct val="100000"/>
              </a:pPr>
              <a:r>
                <a:rPr lang="en-US" sz="1750" dirty="0">
                  <a:solidFill>
                    <a:srgbClr val="454240"/>
                  </a:solidFill>
                  <a:latin typeface="DM Sans" pitchFamily="34" charset="0"/>
                  <a:ea typeface="DM Sans" pitchFamily="34" charset="-122"/>
                  <a:cs typeface="DM Sans" pitchFamily="34" charset="-120"/>
                </a:rPr>
                <a:t>       allowing attackers to bypass authentication.</a:t>
              </a:r>
            </a:p>
          </p:txBody>
        </p:sp>
      </p:grpSp>
    </p:spTree>
    <p:extLst>
      <p:ext uri="{BB962C8B-B14F-4D97-AF65-F5344CB8AC3E}">
        <p14:creationId xmlns:p14="http://schemas.microsoft.com/office/powerpoint/2010/main" val="3467164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4" name="Picture 3">
            <a:extLst>
              <a:ext uri="{FF2B5EF4-FFF2-40B4-BE49-F238E27FC236}">
                <a16:creationId xmlns:a16="http://schemas.microsoft.com/office/drawing/2014/main" id="{8BC4BC23-BDD9-5B4E-8910-B931F623546B}"/>
              </a:ext>
            </a:extLst>
          </p:cNvPr>
          <p:cNvPicPr>
            <a:picLocks noChangeAspect="1"/>
          </p:cNvPicPr>
          <p:nvPr/>
        </p:nvPicPr>
        <p:blipFill>
          <a:blip r:embed="rId3"/>
          <a:stretch>
            <a:fillRect/>
          </a:stretch>
        </p:blipFill>
        <p:spPr>
          <a:xfrm>
            <a:off x="289932" y="154397"/>
            <a:ext cx="8112340" cy="3605954"/>
          </a:xfrm>
          <a:prstGeom prst="rect">
            <a:avLst/>
          </a:prstGeom>
        </p:spPr>
      </p:pic>
      <p:pic>
        <p:nvPicPr>
          <p:cNvPr id="6" name="Picture 5">
            <a:extLst>
              <a:ext uri="{FF2B5EF4-FFF2-40B4-BE49-F238E27FC236}">
                <a16:creationId xmlns:a16="http://schemas.microsoft.com/office/drawing/2014/main" id="{23C0DAAB-A640-2B3A-5A0C-F1579CE9DF11}"/>
              </a:ext>
            </a:extLst>
          </p:cNvPr>
          <p:cNvPicPr>
            <a:picLocks noChangeAspect="1"/>
          </p:cNvPicPr>
          <p:nvPr/>
        </p:nvPicPr>
        <p:blipFill>
          <a:blip r:embed="rId4"/>
          <a:stretch>
            <a:fillRect/>
          </a:stretch>
        </p:blipFill>
        <p:spPr>
          <a:xfrm>
            <a:off x="289932" y="3851460"/>
            <a:ext cx="9998369" cy="422362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96548-0F8C-77D5-B49B-2FA1FE5D98A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00C7115-C05E-138D-0C59-AFE5FD4B12A9}"/>
              </a:ext>
            </a:extLst>
          </p:cNvPr>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5" name="Picture 4">
            <a:extLst>
              <a:ext uri="{FF2B5EF4-FFF2-40B4-BE49-F238E27FC236}">
                <a16:creationId xmlns:a16="http://schemas.microsoft.com/office/drawing/2014/main" id="{F2D5CA5E-6B41-791F-0E20-B274A251D9E4}"/>
              </a:ext>
            </a:extLst>
          </p:cNvPr>
          <p:cNvPicPr>
            <a:picLocks noChangeAspect="1"/>
          </p:cNvPicPr>
          <p:nvPr/>
        </p:nvPicPr>
        <p:blipFill>
          <a:blip r:embed="rId3"/>
          <a:stretch>
            <a:fillRect/>
          </a:stretch>
        </p:blipFill>
        <p:spPr>
          <a:xfrm>
            <a:off x="0" y="202052"/>
            <a:ext cx="4103649" cy="1656115"/>
          </a:xfrm>
          <a:prstGeom prst="rect">
            <a:avLst/>
          </a:prstGeom>
        </p:spPr>
      </p:pic>
      <p:pic>
        <p:nvPicPr>
          <p:cNvPr id="12" name="Picture 11">
            <a:extLst>
              <a:ext uri="{FF2B5EF4-FFF2-40B4-BE49-F238E27FC236}">
                <a16:creationId xmlns:a16="http://schemas.microsoft.com/office/drawing/2014/main" id="{484B4EF6-B604-5A4E-ADFF-95299A13404D}"/>
              </a:ext>
            </a:extLst>
          </p:cNvPr>
          <p:cNvPicPr>
            <a:picLocks noChangeAspect="1"/>
          </p:cNvPicPr>
          <p:nvPr/>
        </p:nvPicPr>
        <p:blipFill>
          <a:blip r:embed="rId4"/>
          <a:stretch>
            <a:fillRect/>
          </a:stretch>
        </p:blipFill>
        <p:spPr>
          <a:xfrm>
            <a:off x="314288" y="2114646"/>
            <a:ext cx="10549054" cy="3056422"/>
          </a:xfrm>
          <a:prstGeom prst="rect">
            <a:avLst/>
          </a:prstGeom>
        </p:spPr>
      </p:pic>
      <p:pic>
        <p:nvPicPr>
          <p:cNvPr id="14" name="Picture 13">
            <a:extLst>
              <a:ext uri="{FF2B5EF4-FFF2-40B4-BE49-F238E27FC236}">
                <a16:creationId xmlns:a16="http://schemas.microsoft.com/office/drawing/2014/main" id="{FB925D53-7D3C-F05B-32B2-B29DE0CDD163}"/>
              </a:ext>
            </a:extLst>
          </p:cNvPr>
          <p:cNvPicPr>
            <a:picLocks noChangeAspect="1"/>
          </p:cNvPicPr>
          <p:nvPr/>
        </p:nvPicPr>
        <p:blipFill>
          <a:blip r:embed="rId5"/>
          <a:stretch>
            <a:fillRect/>
          </a:stretch>
        </p:blipFill>
        <p:spPr>
          <a:xfrm>
            <a:off x="914400" y="5427547"/>
            <a:ext cx="9545444" cy="2387605"/>
          </a:xfrm>
          <a:prstGeom prst="rect">
            <a:avLst/>
          </a:prstGeom>
        </p:spPr>
      </p:pic>
    </p:spTree>
    <p:extLst>
      <p:ext uri="{BB962C8B-B14F-4D97-AF65-F5344CB8AC3E}">
        <p14:creationId xmlns:p14="http://schemas.microsoft.com/office/powerpoint/2010/main" val="801577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D43CC-3326-E794-76E6-4E3CC2364B3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B9940D9-A9C0-22F8-0BF0-99B8037ABDE7}"/>
              </a:ext>
            </a:extLst>
          </p:cNvPr>
          <p:cNvSpPr/>
          <p:nvPr/>
        </p:nvSpPr>
        <p:spPr>
          <a:xfrm>
            <a:off x="793789" y="282256"/>
            <a:ext cx="8721804"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Unauthorized File Upload Detection</a:t>
            </a:r>
            <a:endParaRPr lang="en-US" sz="4450" dirty="0"/>
          </a:p>
        </p:txBody>
      </p:sp>
      <p:sp>
        <p:nvSpPr>
          <p:cNvPr id="3" name="Text 1">
            <a:extLst>
              <a:ext uri="{FF2B5EF4-FFF2-40B4-BE49-F238E27FC236}">
                <a16:creationId xmlns:a16="http://schemas.microsoft.com/office/drawing/2014/main" id="{580BB566-4A16-A2DB-E920-820A6CB7FE16}"/>
              </a:ext>
            </a:extLst>
          </p:cNvPr>
          <p:cNvSpPr/>
          <p:nvPr/>
        </p:nvSpPr>
        <p:spPr>
          <a:xfrm>
            <a:off x="793791" y="1353938"/>
            <a:ext cx="3210401" cy="354330"/>
          </a:xfrm>
          <a:prstGeom prst="rect">
            <a:avLst/>
          </a:prstGeom>
          <a:noFill/>
          <a:ln/>
        </p:spPr>
        <p:txBody>
          <a:bodyPr wrap="none" lIns="0" tIns="0" rIns="0" bIns="0" rtlCol="0" anchor="t"/>
          <a:lstStyle/>
          <a:p>
            <a:pPr marL="0" indent="0" algn="l">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1. Purpose of the Rule</a:t>
            </a:r>
            <a:endParaRPr lang="en-US" sz="2200" dirty="0"/>
          </a:p>
        </p:txBody>
      </p:sp>
      <p:sp>
        <p:nvSpPr>
          <p:cNvPr id="4" name="Text 2">
            <a:extLst>
              <a:ext uri="{FF2B5EF4-FFF2-40B4-BE49-F238E27FC236}">
                <a16:creationId xmlns:a16="http://schemas.microsoft.com/office/drawing/2014/main" id="{0B423512-18C8-DB82-F26F-9056E7CEE4A5}"/>
              </a:ext>
            </a:extLst>
          </p:cNvPr>
          <p:cNvSpPr/>
          <p:nvPr/>
        </p:nvSpPr>
        <p:spPr>
          <a:xfrm>
            <a:off x="793791" y="1911850"/>
            <a:ext cx="1339056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This rule detects unauthorized file uploads, where users attempt to upload files other than PDF or ZIP. Attackers often upload malicious files (e.g., .xml, .</a:t>
            </a:r>
            <a:r>
              <a:rPr lang="en-US" sz="1750" dirty="0" err="1">
                <a:solidFill>
                  <a:srgbClr val="454240"/>
                </a:solidFill>
                <a:latin typeface="DM Sans" pitchFamily="34" charset="0"/>
                <a:ea typeface="DM Sans" pitchFamily="34" charset="-122"/>
                <a:cs typeface="DM Sans" pitchFamily="34" charset="-120"/>
              </a:rPr>
              <a:t>php</a:t>
            </a:r>
            <a:r>
              <a:rPr lang="en-US" sz="1750" dirty="0">
                <a:solidFill>
                  <a:srgbClr val="454240"/>
                </a:solidFill>
                <a:latin typeface="DM Sans" pitchFamily="34" charset="0"/>
                <a:ea typeface="DM Sans" pitchFamily="34" charset="-122"/>
                <a:cs typeface="DM Sans" pitchFamily="34" charset="-120"/>
              </a:rPr>
              <a:t>, .exe) to exploit vulnerabilities in web applications, leading to remote code execution, data leaks, or privilege escalation.</a:t>
            </a:r>
            <a:endParaRPr lang="en-US" sz="1750" dirty="0"/>
          </a:p>
        </p:txBody>
      </p:sp>
      <p:sp>
        <p:nvSpPr>
          <p:cNvPr id="5" name="Text 3">
            <a:extLst>
              <a:ext uri="{FF2B5EF4-FFF2-40B4-BE49-F238E27FC236}">
                <a16:creationId xmlns:a16="http://schemas.microsoft.com/office/drawing/2014/main" id="{02809ACB-8612-E4D8-6071-C1873B7F5974}"/>
              </a:ext>
            </a:extLst>
          </p:cNvPr>
          <p:cNvSpPr/>
          <p:nvPr/>
        </p:nvSpPr>
        <p:spPr>
          <a:xfrm>
            <a:off x="793791" y="3570446"/>
            <a:ext cx="12896943" cy="1088708"/>
          </a:xfrm>
          <a:prstGeom prst="rect">
            <a:avLst/>
          </a:prstGeom>
          <a:noFill/>
          <a:ln/>
        </p:spPr>
        <p:txBody>
          <a:bodyPr wrap="none" lIns="0" tIns="0" rIns="0" bIns="0" rtlCol="0" anchor="t"/>
          <a:lstStyle/>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alert </a:t>
            </a:r>
            <a:r>
              <a:rPr lang="en-US" sz="1750" b="1" dirty="0" err="1">
                <a:solidFill>
                  <a:srgbClr val="454240"/>
                </a:solidFill>
                <a:latin typeface="DM Sans" pitchFamily="34" charset="0"/>
                <a:ea typeface="DM Sans" pitchFamily="34" charset="-122"/>
                <a:cs typeface="DM Sans" pitchFamily="34" charset="-120"/>
              </a:rPr>
              <a:t>tcp</a:t>
            </a:r>
            <a:r>
              <a:rPr lang="en-US" sz="1750" b="1" dirty="0">
                <a:solidFill>
                  <a:srgbClr val="454240"/>
                </a:solidFill>
                <a:latin typeface="DM Sans" pitchFamily="34" charset="0"/>
                <a:ea typeface="DM Sans" pitchFamily="34" charset="-122"/>
                <a:cs typeface="DM Sans" pitchFamily="34" charset="-120"/>
              </a:rPr>
              <a:t> any </a:t>
            </a:r>
            <a:r>
              <a:rPr lang="en-US" sz="1750" b="1" dirty="0" err="1">
                <a:solidFill>
                  <a:srgbClr val="454240"/>
                </a:solidFill>
                <a:latin typeface="DM Sans" pitchFamily="34" charset="0"/>
                <a:ea typeface="DM Sans" pitchFamily="34" charset="-122"/>
                <a:cs typeface="DM Sans" pitchFamily="34" charset="-120"/>
              </a:rPr>
              <a:t>any</a:t>
            </a:r>
            <a:r>
              <a:rPr lang="en-US" sz="1750" b="1" dirty="0">
                <a:solidFill>
                  <a:srgbClr val="454240"/>
                </a:solidFill>
                <a:latin typeface="DM Sans" pitchFamily="34" charset="0"/>
                <a:ea typeface="DM Sans" pitchFamily="34" charset="-122"/>
                <a:cs typeface="DM Sans" pitchFamily="34" charset="-120"/>
              </a:rPr>
              <a:t> -&gt; any </a:t>
            </a:r>
            <a:r>
              <a:rPr lang="en-US" sz="1750" b="1" dirty="0" err="1">
                <a:solidFill>
                  <a:srgbClr val="454240"/>
                </a:solidFill>
                <a:latin typeface="DM Sans" pitchFamily="34" charset="0"/>
                <a:ea typeface="DM Sans" pitchFamily="34" charset="-122"/>
                <a:cs typeface="DM Sans" pitchFamily="34" charset="-120"/>
              </a:rPr>
              <a:t>any</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msg:"Unauthorized</a:t>
            </a:r>
            <a:r>
              <a:rPr lang="en-US" sz="1750" b="1" dirty="0">
                <a:solidFill>
                  <a:srgbClr val="454240"/>
                </a:solidFill>
                <a:latin typeface="DM Sans" pitchFamily="34" charset="0"/>
                <a:ea typeface="DM Sans" pitchFamily="34" charset="-122"/>
                <a:cs typeface="DM Sans" pitchFamily="34" charset="-120"/>
              </a:rPr>
              <a:t> file upload detected"; </a:t>
            </a:r>
            <a:r>
              <a:rPr lang="en-US" sz="1750" b="1" dirty="0" err="1">
                <a:solidFill>
                  <a:srgbClr val="454240"/>
                </a:solidFill>
                <a:latin typeface="DM Sans" pitchFamily="34" charset="0"/>
                <a:ea typeface="DM Sans" pitchFamily="34" charset="-122"/>
                <a:cs typeface="DM Sans" pitchFamily="34" charset="-120"/>
              </a:rPr>
              <a:t>content:"Content-Type</a:t>
            </a:r>
            <a:r>
              <a:rPr lang="en-US" sz="1750" b="1" dirty="0">
                <a:solidFill>
                  <a:srgbClr val="454240"/>
                </a:solidFill>
                <a:latin typeface="DM Sans" pitchFamily="34" charset="0"/>
                <a:ea typeface="DM Sans" pitchFamily="34" charset="-122"/>
                <a:cs typeface="DM Sans" pitchFamily="34" charset="-120"/>
              </a:rPr>
              <a:t>:"; </a:t>
            </a:r>
          </a:p>
          <a:p>
            <a:pPr marL="0" indent="0" algn="l">
              <a:lnSpc>
                <a:spcPts val="2850"/>
              </a:lnSpc>
              <a:buNone/>
            </a:pPr>
            <a:r>
              <a:rPr lang="en-US" sz="1750" b="1" dirty="0" err="1">
                <a:solidFill>
                  <a:srgbClr val="454240"/>
                </a:solidFill>
                <a:latin typeface="DM Sans" pitchFamily="34" charset="0"/>
                <a:ea typeface="DM Sans" pitchFamily="34" charset="-122"/>
                <a:cs typeface="DM Sans" pitchFamily="34" charset="-120"/>
              </a:rPr>
              <a:t>nocase</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pcre</a:t>
            </a:r>
            <a:r>
              <a:rPr lang="en-US" sz="1750" b="1" dirty="0">
                <a:solidFill>
                  <a:srgbClr val="454240"/>
                </a:solidFill>
                <a:latin typeface="DM Sans" pitchFamily="34" charset="0"/>
                <a:ea typeface="DM Sans" pitchFamily="34" charset="-122"/>
                <a:cs typeface="DM Sans" pitchFamily="34" charset="-120"/>
              </a:rPr>
              <a:t>:"/Content-Type:\s*(?!application\/</a:t>
            </a:r>
            <a:r>
              <a:rPr lang="en-US" sz="1750" b="1" dirty="0" err="1">
                <a:solidFill>
                  <a:srgbClr val="454240"/>
                </a:solidFill>
                <a:latin typeface="DM Sans" pitchFamily="34" charset="0"/>
                <a:ea typeface="DM Sans" pitchFamily="34" charset="-122"/>
                <a:cs typeface="DM Sans" pitchFamily="34" charset="-120"/>
              </a:rPr>
              <a:t>pdf|application</a:t>
            </a:r>
            <a:r>
              <a:rPr lang="en-US" sz="1750" b="1" dirty="0">
                <a:solidFill>
                  <a:srgbClr val="454240"/>
                </a:solidFill>
                <a:latin typeface="DM Sans" pitchFamily="34" charset="0"/>
                <a:ea typeface="DM Sans" pitchFamily="34" charset="-122"/>
                <a:cs typeface="DM Sans" pitchFamily="34" charset="-120"/>
              </a:rPr>
              <a:t>\/zip)/"; sid:100002; rev:1;)</a:t>
            </a:r>
          </a:p>
        </p:txBody>
      </p:sp>
      <p:sp>
        <p:nvSpPr>
          <p:cNvPr id="8" name="Text 6">
            <a:extLst>
              <a:ext uri="{FF2B5EF4-FFF2-40B4-BE49-F238E27FC236}">
                <a16:creationId xmlns:a16="http://schemas.microsoft.com/office/drawing/2014/main" id="{781D0CE3-5FBC-1CAD-382F-34B6A1855E6B}"/>
              </a:ext>
            </a:extLst>
          </p:cNvPr>
          <p:cNvSpPr/>
          <p:nvPr/>
        </p:nvSpPr>
        <p:spPr>
          <a:xfrm>
            <a:off x="793791" y="5283012"/>
            <a:ext cx="13042821" cy="1904300"/>
          </a:xfrm>
          <a:prstGeom prst="rect">
            <a:avLst/>
          </a:prstGeom>
          <a:noFill/>
          <a:ln/>
        </p:spPr>
        <p:txBody>
          <a:bodyPr wrap="none" lIns="0" tIns="0" rIns="0" bIns="0" rtlCol="0" anchor="t"/>
          <a:lstStyle/>
          <a:p>
            <a:pPr marL="342900" indent="-342900" algn="l">
              <a:lnSpc>
                <a:spcPts val="2850"/>
              </a:lnSpc>
              <a:buSzPct val="100000"/>
              <a:buChar char="•"/>
            </a:pPr>
            <a:r>
              <a:rPr lang="en-US" sz="1750" b="1" dirty="0" err="1">
                <a:solidFill>
                  <a:srgbClr val="454240"/>
                </a:solidFill>
                <a:latin typeface="DM Sans" pitchFamily="34" charset="0"/>
                <a:ea typeface="DM Sans" pitchFamily="34" charset="-122"/>
                <a:cs typeface="DM Sans" pitchFamily="34" charset="-120"/>
              </a:rPr>
              <a:t>pcre</a:t>
            </a:r>
            <a:r>
              <a:rPr lang="en-US" sz="1750" b="1" dirty="0">
                <a:solidFill>
                  <a:srgbClr val="454240"/>
                </a:solidFill>
                <a:latin typeface="DM Sans" pitchFamily="34" charset="0"/>
                <a:ea typeface="DM Sans" pitchFamily="34" charset="-122"/>
                <a:cs typeface="DM Sans" pitchFamily="34" charset="-120"/>
              </a:rPr>
              <a:t>:"/Content-Type:\s(?!application/</a:t>
            </a:r>
            <a:r>
              <a:rPr lang="en-US" sz="1750" b="1" dirty="0" err="1">
                <a:solidFill>
                  <a:srgbClr val="454240"/>
                </a:solidFill>
                <a:latin typeface="DM Sans" pitchFamily="34" charset="0"/>
                <a:ea typeface="DM Sans" pitchFamily="34" charset="-122"/>
                <a:cs typeface="DM Sans" pitchFamily="34" charset="-120"/>
              </a:rPr>
              <a:t>pdf|application</a:t>
            </a:r>
            <a:r>
              <a:rPr lang="en-US" sz="1750" b="1" dirty="0">
                <a:solidFill>
                  <a:srgbClr val="454240"/>
                </a:solidFill>
                <a:latin typeface="DM Sans" pitchFamily="34" charset="0"/>
                <a:ea typeface="DM Sans" pitchFamily="34" charset="-122"/>
                <a:cs typeface="DM Sans" pitchFamily="34" charset="-120"/>
              </a:rPr>
              <a:t>/zip)/"* </a:t>
            </a:r>
            <a:r>
              <a:rPr lang="en-US" sz="1750" dirty="0">
                <a:solidFill>
                  <a:srgbClr val="454240"/>
                </a:solidFill>
                <a:latin typeface="DM Sans" pitchFamily="34" charset="0"/>
                <a:ea typeface="DM Sans" pitchFamily="34" charset="-122"/>
                <a:cs typeface="DM Sans" pitchFamily="34" charset="-120"/>
              </a:rPr>
              <a:t>→ Uses a regular expression (</a:t>
            </a:r>
            <a:r>
              <a:rPr lang="en-US" sz="1750" dirty="0" err="1">
                <a:solidFill>
                  <a:srgbClr val="454240"/>
                </a:solidFill>
                <a:latin typeface="DM Sans" pitchFamily="34" charset="0"/>
                <a:ea typeface="DM Sans" pitchFamily="34" charset="-122"/>
                <a:cs typeface="DM Sans" pitchFamily="34" charset="-120"/>
              </a:rPr>
              <a:t>RegEx</a:t>
            </a:r>
            <a:r>
              <a:rPr lang="en-US" sz="1750" dirty="0">
                <a:solidFill>
                  <a:srgbClr val="454240"/>
                </a:solidFill>
                <a:latin typeface="DM Sans" pitchFamily="34" charset="0"/>
                <a:ea typeface="DM Sans" pitchFamily="34" charset="-122"/>
                <a:cs typeface="DM Sans" pitchFamily="34" charset="-120"/>
              </a:rPr>
              <a:t>) to check the file type.</a:t>
            </a:r>
          </a:p>
          <a:p>
            <a:pPr algn="l">
              <a:lnSpc>
                <a:spcPts val="2850"/>
              </a:lnSpc>
              <a:buSzPct val="100000"/>
            </a:pPr>
            <a:endParaRPr lang="en-US" sz="1750" dirty="0">
              <a:solidFill>
                <a:srgbClr val="454240"/>
              </a:solidFill>
              <a:latin typeface="DM Sans" pitchFamily="34" charset="0"/>
              <a:ea typeface="DM Sans" pitchFamily="34" charset="-122"/>
              <a:cs typeface="DM Sans" pitchFamily="34" charset="-120"/>
            </a:endParaRPr>
          </a:p>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(?!application\/</a:t>
            </a:r>
            <a:r>
              <a:rPr lang="en-US" sz="1750" b="1" dirty="0" err="1">
                <a:solidFill>
                  <a:srgbClr val="454240"/>
                </a:solidFill>
                <a:latin typeface="DM Sans" pitchFamily="34" charset="0"/>
                <a:ea typeface="DM Sans" pitchFamily="34" charset="-122"/>
                <a:cs typeface="DM Sans" pitchFamily="34" charset="-120"/>
              </a:rPr>
              <a:t>pdf|application</a:t>
            </a:r>
            <a:r>
              <a:rPr lang="en-US" sz="1750" b="1" dirty="0">
                <a:solidFill>
                  <a:srgbClr val="454240"/>
                </a:solidFill>
                <a:latin typeface="DM Sans" pitchFamily="34" charset="0"/>
                <a:ea typeface="DM Sans" pitchFamily="34" charset="-122"/>
                <a:cs typeface="DM Sans" pitchFamily="34" charset="-120"/>
              </a:rPr>
              <a:t>\/zip) </a:t>
            </a:r>
            <a:r>
              <a:rPr lang="en-US" sz="1750" dirty="0">
                <a:solidFill>
                  <a:srgbClr val="454240"/>
                </a:solidFill>
                <a:latin typeface="DM Sans" pitchFamily="34" charset="0"/>
                <a:ea typeface="DM Sans" pitchFamily="34" charset="-122"/>
                <a:cs typeface="DM Sans" pitchFamily="34" charset="-120"/>
              </a:rPr>
              <a:t>→ Negative lookahead to detect files other than PDF or ZIP.</a:t>
            </a:r>
          </a:p>
        </p:txBody>
      </p:sp>
    </p:spTree>
    <p:extLst>
      <p:ext uri="{BB962C8B-B14F-4D97-AF65-F5344CB8AC3E}">
        <p14:creationId xmlns:p14="http://schemas.microsoft.com/office/powerpoint/2010/main" val="67942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4" name="Picture 3">
            <a:extLst>
              <a:ext uri="{FF2B5EF4-FFF2-40B4-BE49-F238E27FC236}">
                <a16:creationId xmlns:a16="http://schemas.microsoft.com/office/drawing/2014/main" id="{7EDEB845-AEBF-FD26-FC9E-F8AE721172E2}"/>
              </a:ext>
            </a:extLst>
          </p:cNvPr>
          <p:cNvPicPr>
            <a:picLocks noChangeAspect="1"/>
          </p:cNvPicPr>
          <p:nvPr/>
        </p:nvPicPr>
        <p:blipFill>
          <a:blip r:embed="rId3"/>
          <a:stretch>
            <a:fillRect/>
          </a:stretch>
        </p:blipFill>
        <p:spPr>
          <a:xfrm>
            <a:off x="144965" y="125620"/>
            <a:ext cx="8363366" cy="3634731"/>
          </a:xfrm>
          <a:prstGeom prst="rect">
            <a:avLst/>
          </a:prstGeom>
        </p:spPr>
      </p:pic>
      <p:pic>
        <p:nvPicPr>
          <p:cNvPr id="6" name="Picture 5">
            <a:extLst>
              <a:ext uri="{FF2B5EF4-FFF2-40B4-BE49-F238E27FC236}">
                <a16:creationId xmlns:a16="http://schemas.microsoft.com/office/drawing/2014/main" id="{9981EFC5-2431-5C45-9685-CA1D59015DAA}"/>
              </a:ext>
            </a:extLst>
          </p:cNvPr>
          <p:cNvPicPr>
            <a:picLocks noChangeAspect="1"/>
          </p:cNvPicPr>
          <p:nvPr/>
        </p:nvPicPr>
        <p:blipFill>
          <a:blip r:embed="rId4"/>
          <a:stretch>
            <a:fillRect/>
          </a:stretch>
        </p:blipFill>
        <p:spPr>
          <a:xfrm>
            <a:off x="8742556" y="125620"/>
            <a:ext cx="5472685" cy="3866517"/>
          </a:xfrm>
          <a:prstGeom prst="rect">
            <a:avLst/>
          </a:prstGeom>
        </p:spPr>
      </p:pic>
      <p:pic>
        <p:nvPicPr>
          <p:cNvPr id="8" name="Picture 7">
            <a:extLst>
              <a:ext uri="{FF2B5EF4-FFF2-40B4-BE49-F238E27FC236}">
                <a16:creationId xmlns:a16="http://schemas.microsoft.com/office/drawing/2014/main" id="{B4D839F4-92D4-56CA-CD1B-4C6474321860}"/>
              </a:ext>
            </a:extLst>
          </p:cNvPr>
          <p:cNvPicPr>
            <a:picLocks noChangeAspect="1"/>
          </p:cNvPicPr>
          <p:nvPr/>
        </p:nvPicPr>
        <p:blipFill>
          <a:blip r:embed="rId5"/>
          <a:stretch>
            <a:fillRect/>
          </a:stretch>
        </p:blipFill>
        <p:spPr>
          <a:xfrm>
            <a:off x="2003893" y="3897784"/>
            <a:ext cx="5913474" cy="40454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E2263-5D43-2E93-49D3-C9683EAF075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5320229-1641-218F-4FE4-149632533C35}"/>
              </a:ext>
            </a:extLst>
          </p:cNvPr>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5" name="Picture 4">
            <a:extLst>
              <a:ext uri="{FF2B5EF4-FFF2-40B4-BE49-F238E27FC236}">
                <a16:creationId xmlns:a16="http://schemas.microsoft.com/office/drawing/2014/main" id="{7991075D-966A-728C-A1DB-09244C385A3A}"/>
              </a:ext>
            </a:extLst>
          </p:cNvPr>
          <p:cNvPicPr>
            <a:picLocks noChangeAspect="1"/>
          </p:cNvPicPr>
          <p:nvPr/>
        </p:nvPicPr>
        <p:blipFill>
          <a:blip r:embed="rId3"/>
          <a:stretch>
            <a:fillRect/>
          </a:stretch>
        </p:blipFill>
        <p:spPr>
          <a:xfrm>
            <a:off x="715731" y="1666716"/>
            <a:ext cx="13366249" cy="3886591"/>
          </a:xfrm>
          <a:prstGeom prst="rect">
            <a:avLst/>
          </a:prstGeom>
        </p:spPr>
      </p:pic>
    </p:spTree>
    <p:extLst>
      <p:ext uri="{BB962C8B-B14F-4D97-AF65-F5344CB8AC3E}">
        <p14:creationId xmlns:p14="http://schemas.microsoft.com/office/powerpoint/2010/main" val="106413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B361A-C7C1-C110-5FD4-BA30A0C3BF7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88F2135-0BA0-A977-6FF7-B0B3417D8226}"/>
              </a:ext>
            </a:extLst>
          </p:cNvPr>
          <p:cNvSpPr/>
          <p:nvPr/>
        </p:nvSpPr>
        <p:spPr>
          <a:xfrm>
            <a:off x="793789" y="282256"/>
            <a:ext cx="8721804"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Reflected Cross-Site Scripting (XSS) Detection</a:t>
            </a:r>
            <a:endParaRPr lang="en-US" sz="4450" dirty="0"/>
          </a:p>
        </p:txBody>
      </p:sp>
      <p:sp>
        <p:nvSpPr>
          <p:cNvPr id="3" name="Text 1">
            <a:extLst>
              <a:ext uri="{FF2B5EF4-FFF2-40B4-BE49-F238E27FC236}">
                <a16:creationId xmlns:a16="http://schemas.microsoft.com/office/drawing/2014/main" id="{73613E81-62D5-ABF2-9149-68CFA61E723A}"/>
              </a:ext>
            </a:extLst>
          </p:cNvPr>
          <p:cNvSpPr/>
          <p:nvPr/>
        </p:nvSpPr>
        <p:spPr>
          <a:xfrm>
            <a:off x="793791" y="1353938"/>
            <a:ext cx="3210401" cy="354330"/>
          </a:xfrm>
          <a:prstGeom prst="rect">
            <a:avLst/>
          </a:prstGeom>
          <a:noFill/>
          <a:ln/>
        </p:spPr>
        <p:txBody>
          <a:bodyPr wrap="none" lIns="0" tIns="0" rIns="0" bIns="0" rtlCol="0" anchor="t"/>
          <a:lstStyle/>
          <a:p>
            <a:pPr marL="0" indent="0" algn="l">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1. Purpose of the Rule</a:t>
            </a:r>
            <a:endParaRPr lang="en-US" sz="2200" dirty="0"/>
          </a:p>
        </p:txBody>
      </p:sp>
      <p:sp>
        <p:nvSpPr>
          <p:cNvPr id="4" name="Text 2">
            <a:extLst>
              <a:ext uri="{FF2B5EF4-FFF2-40B4-BE49-F238E27FC236}">
                <a16:creationId xmlns:a16="http://schemas.microsoft.com/office/drawing/2014/main" id="{0C3342B8-8691-C85A-5D05-32DF3348FA4E}"/>
              </a:ext>
            </a:extLst>
          </p:cNvPr>
          <p:cNvSpPr/>
          <p:nvPr/>
        </p:nvSpPr>
        <p:spPr>
          <a:xfrm>
            <a:off x="793793" y="1972819"/>
            <a:ext cx="1339056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This rule detects reflected XSS attempts, where attackers inject malicious scripts into a website’s URL or parameters to execute JavaScript in a victim’s browser. Reflected XSS is often used to steal session cookies, perform phishing attacks, or hijack user accounts.</a:t>
            </a:r>
            <a:endParaRPr lang="en-US" sz="1750" dirty="0"/>
          </a:p>
        </p:txBody>
      </p:sp>
      <p:sp>
        <p:nvSpPr>
          <p:cNvPr id="5" name="Text 3">
            <a:extLst>
              <a:ext uri="{FF2B5EF4-FFF2-40B4-BE49-F238E27FC236}">
                <a16:creationId xmlns:a16="http://schemas.microsoft.com/office/drawing/2014/main" id="{366240B0-C7C2-E1C7-DBCB-EB0D3A9B4CB6}"/>
              </a:ext>
            </a:extLst>
          </p:cNvPr>
          <p:cNvSpPr/>
          <p:nvPr/>
        </p:nvSpPr>
        <p:spPr>
          <a:xfrm>
            <a:off x="793791" y="3570446"/>
            <a:ext cx="12896943" cy="1088708"/>
          </a:xfrm>
          <a:prstGeom prst="rect">
            <a:avLst/>
          </a:prstGeom>
          <a:noFill/>
          <a:ln/>
        </p:spPr>
        <p:txBody>
          <a:bodyPr wrap="none" lIns="0" tIns="0" rIns="0" bIns="0" rtlCol="0" anchor="t"/>
          <a:lstStyle/>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alert </a:t>
            </a:r>
            <a:r>
              <a:rPr lang="en-US" sz="1750" b="1" dirty="0" err="1">
                <a:solidFill>
                  <a:srgbClr val="454240"/>
                </a:solidFill>
                <a:latin typeface="DM Sans" pitchFamily="34" charset="0"/>
                <a:ea typeface="DM Sans" pitchFamily="34" charset="-122"/>
                <a:cs typeface="DM Sans" pitchFamily="34" charset="-120"/>
              </a:rPr>
              <a:t>tcp</a:t>
            </a:r>
            <a:r>
              <a:rPr lang="en-US" sz="1750" b="1" dirty="0">
                <a:solidFill>
                  <a:srgbClr val="454240"/>
                </a:solidFill>
                <a:latin typeface="DM Sans" pitchFamily="34" charset="0"/>
                <a:ea typeface="DM Sans" pitchFamily="34" charset="-122"/>
                <a:cs typeface="DM Sans" pitchFamily="34" charset="-120"/>
              </a:rPr>
              <a:t> any </a:t>
            </a:r>
            <a:r>
              <a:rPr lang="en-US" sz="1750" b="1" dirty="0" err="1">
                <a:solidFill>
                  <a:srgbClr val="454240"/>
                </a:solidFill>
                <a:latin typeface="DM Sans" pitchFamily="34" charset="0"/>
                <a:ea typeface="DM Sans" pitchFamily="34" charset="-122"/>
                <a:cs typeface="DM Sans" pitchFamily="34" charset="-120"/>
              </a:rPr>
              <a:t>any</a:t>
            </a:r>
            <a:r>
              <a:rPr lang="en-US" sz="1750" b="1" dirty="0">
                <a:solidFill>
                  <a:srgbClr val="454240"/>
                </a:solidFill>
                <a:latin typeface="DM Sans" pitchFamily="34" charset="0"/>
                <a:ea typeface="DM Sans" pitchFamily="34" charset="-122"/>
                <a:cs typeface="DM Sans" pitchFamily="34" charset="-120"/>
              </a:rPr>
              <a:t> -&gt; any </a:t>
            </a:r>
            <a:r>
              <a:rPr lang="en-US" sz="1750" b="1" dirty="0" err="1">
                <a:solidFill>
                  <a:srgbClr val="454240"/>
                </a:solidFill>
                <a:latin typeface="DM Sans" pitchFamily="34" charset="0"/>
                <a:ea typeface="DM Sans" pitchFamily="34" charset="-122"/>
                <a:cs typeface="DM Sans" pitchFamily="34" charset="-120"/>
              </a:rPr>
              <a:t>any</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msg:"XSS</a:t>
            </a:r>
            <a:r>
              <a:rPr lang="en-US" sz="1750" b="1" dirty="0">
                <a:solidFill>
                  <a:srgbClr val="454240"/>
                </a:solidFill>
                <a:latin typeface="DM Sans" pitchFamily="34" charset="0"/>
                <a:ea typeface="DM Sans" pitchFamily="34" charset="-122"/>
                <a:cs typeface="DM Sans" pitchFamily="34" charset="-120"/>
              </a:rPr>
              <a:t> Attempt Detected - Reflected XSS"; content:"&lt;</a:t>
            </a:r>
            <a:r>
              <a:rPr lang="en-US" sz="1750" b="1" dirty="0" err="1">
                <a:solidFill>
                  <a:srgbClr val="454240"/>
                </a:solidFill>
                <a:latin typeface="DM Sans" pitchFamily="34" charset="0"/>
                <a:ea typeface="DM Sans" pitchFamily="34" charset="-122"/>
                <a:cs typeface="DM Sans" pitchFamily="34" charset="-120"/>
              </a:rPr>
              <a:t>iframe</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nocase</a:t>
            </a:r>
            <a:r>
              <a:rPr lang="en-US" sz="1750" b="1" dirty="0">
                <a:solidFill>
                  <a:srgbClr val="454240"/>
                </a:solidFill>
                <a:latin typeface="DM Sans" pitchFamily="34" charset="0"/>
                <a:ea typeface="DM Sans" pitchFamily="34" charset="-122"/>
                <a:cs typeface="DM Sans" pitchFamily="34" charset="-120"/>
              </a:rPr>
              <a:t>; </a:t>
            </a:r>
          </a:p>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content:"</a:t>
            </a:r>
            <a:r>
              <a:rPr lang="en-US" sz="1750" b="1" dirty="0" err="1">
                <a:solidFill>
                  <a:srgbClr val="454240"/>
                </a:solidFill>
                <a:latin typeface="DM Sans" pitchFamily="34" charset="0"/>
                <a:ea typeface="DM Sans" pitchFamily="34" charset="-122"/>
                <a:cs typeface="DM Sans" pitchFamily="34" charset="-120"/>
              </a:rPr>
              <a:t>src</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nocase</a:t>
            </a:r>
            <a:r>
              <a:rPr lang="en-US" sz="1750" b="1" dirty="0">
                <a:solidFill>
                  <a:srgbClr val="454240"/>
                </a:solidFill>
                <a:latin typeface="DM Sans" pitchFamily="34" charset="0"/>
                <a:ea typeface="DM Sans" pitchFamily="34" charset="-122"/>
                <a:cs typeface="DM Sans" pitchFamily="34" charset="-120"/>
              </a:rPr>
              <a:t>; content:"</a:t>
            </a:r>
            <a:r>
              <a:rPr lang="en-US" sz="1750" b="1" dirty="0" err="1">
                <a:solidFill>
                  <a:srgbClr val="454240"/>
                </a:solidFill>
                <a:latin typeface="DM Sans" pitchFamily="34" charset="0"/>
                <a:ea typeface="DM Sans" pitchFamily="34" charset="-122"/>
                <a:cs typeface="DM Sans" pitchFamily="34" charset="-120"/>
              </a:rPr>
              <a:t>javascript:alert</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nocase</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http_uri</a:t>
            </a:r>
            <a:r>
              <a:rPr lang="en-US" sz="1750" b="1" dirty="0">
                <a:solidFill>
                  <a:srgbClr val="454240"/>
                </a:solidFill>
                <a:latin typeface="DM Sans" pitchFamily="34" charset="0"/>
                <a:ea typeface="DM Sans" pitchFamily="34" charset="-122"/>
                <a:cs typeface="DM Sans" pitchFamily="34" charset="-120"/>
              </a:rPr>
              <a:t>; sid:1000001; rev:1;)</a:t>
            </a:r>
          </a:p>
        </p:txBody>
      </p:sp>
      <p:sp>
        <p:nvSpPr>
          <p:cNvPr id="8" name="Text 6">
            <a:extLst>
              <a:ext uri="{FF2B5EF4-FFF2-40B4-BE49-F238E27FC236}">
                <a16:creationId xmlns:a16="http://schemas.microsoft.com/office/drawing/2014/main" id="{9DFAC62D-784A-EF44-E843-D5646B1BB30D}"/>
              </a:ext>
            </a:extLst>
          </p:cNvPr>
          <p:cNvSpPr/>
          <p:nvPr/>
        </p:nvSpPr>
        <p:spPr>
          <a:xfrm>
            <a:off x="793791" y="5283012"/>
            <a:ext cx="13042821" cy="1904300"/>
          </a:xfrm>
          <a:prstGeom prst="rect">
            <a:avLst/>
          </a:prstGeom>
          <a:noFill/>
          <a:ln/>
        </p:spPr>
        <p:txBody>
          <a:bodyPr wrap="none" lIns="0" tIns="0" rIns="0" bIns="0" rtlCol="0" anchor="t"/>
          <a:lstStyle/>
          <a:p>
            <a:pPr marL="342900" indent="-342900" algn="l">
              <a:lnSpc>
                <a:spcPts val="2850"/>
              </a:lnSpc>
              <a:buSzPct val="100000"/>
              <a:buChar char="•"/>
            </a:pPr>
            <a:endParaRPr lang="en-US" sz="1750" dirty="0">
              <a:solidFill>
                <a:srgbClr val="454240"/>
              </a:solidFill>
              <a:latin typeface="DM Sans" pitchFamily="34" charset="0"/>
              <a:ea typeface="DM Sans" pitchFamily="34" charset="-122"/>
              <a:cs typeface="DM Sans" pitchFamily="34" charset="-120"/>
            </a:endParaRPr>
          </a:p>
        </p:txBody>
      </p:sp>
      <p:sp>
        <p:nvSpPr>
          <p:cNvPr id="9" name="Text 4">
            <a:extLst>
              <a:ext uri="{FF2B5EF4-FFF2-40B4-BE49-F238E27FC236}">
                <a16:creationId xmlns:a16="http://schemas.microsoft.com/office/drawing/2014/main" id="{91E31328-47B5-ED4C-3CC9-363C295E39B0}"/>
              </a:ext>
            </a:extLst>
          </p:cNvPr>
          <p:cNvSpPr/>
          <p:nvPr/>
        </p:nvSpPr>
        <p:spPr>
          <a:xfrm>
            <a:off x="793791" y="482803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content:"&lt;</a:t>
            </a:r>
            <a:r>
              <a:rPr lang="en-US" sz="1750" b="1" dirty="0" err="1">
                <a:solidFill>
                  <a:srgbClr val="454240"/>
                </a:solidFill>
                <a:latin typeface="DM Sans" pitchFamily="34" charset="0"/>
                <a:ea typeface="DM Sans" pitchFamily="34" charset="-122"/>
                <a:cs typeface="DM Sans" pitchFamily="34" charset="-120"/>
              </a:rPr>
              <a:t>iframe</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nocase</a:t>
            </a:r>
            <a:r>
              <a:rPr lang="en-US" sz="1750" b="1" dirty="0">
                <a:solidFill>
                  <a:srgbClr val="454240"/>
                </a:solidFill>
                <a:latin typeface="DM Sans" pitchFamily="34" charset="0"/>
                <a:ea typeface="DM Sans" pitchFamily="34" charset="-122"/>
                <a:cs typeface="DM Sans" pitchFamily="34" charset="-120"/>
              </a:rPr>
              <a:t> → </a:t>
            </a:r>
            <a:r>
              <a:rPr lang="en-US" sz="1750" dirty="0">
                <a:solidFill>
                  <a:srgbClr val="454240"/>
                </a:solidFill>
                <a:latin typeface="DM Sans" pitchFamily="34" charset="0"/>
                <a:ea typeface="DM Sans" pitchFamily="34" charset="-122"/>
                <a:cs typeface="DM Sans" pitchFamily="34" charset="-120"/>
              </a:rPr>
              <a:t>Searches for &lt;</a:t>
            </a:r>
            <a:r>
              <a:rPr lang="en-US" sz="1750" dirty="0" err="1">
                <a:solidFill>
                  <a:srgbClr val="454240"/>
                </a:solidFill>
                <a:latin typeface="DM Sans" pitchFamily="34" charset="0"/>
                <a:ea typeface="DM Sans" pitchFamily="34" charset="-122"/>
                <a:cs typeface="DM Sans" pitchFamily="34" charset="-120"/>
              </a:rPr>
              <a:t>iframe</a:t>
            </a:r>
            <a:r>
              <a:rPr lang="en-US" sz="1750" dirty="0">
                <a:solidFill>
                  <a:srgbClr val="454240"/>
                </a:solidFill>
                <a:latin typeface="DM Sans" pitchFamily="34" charset="0"/>
                <a:ea typeface="DM Sans" pitchFamily="34" charset="-122"/>
                <a:cs typeface="DM Sans" pitchFamily="34" charset="-120"/>
              </a:rPr>
              <a:t>&gt; tags, commonly used in XSS attacks.</a:t>
            </a:r>
            <a:endParaRPr lang="en-US" sz="1750" dirty="0"/>
          </a:p>
        </p:txBody>
      </p:sp>
      <p:sp>
        <p:nvSpPr>
          <p:cNvPr id="10" name="Text 5">
            <a:extLst>
              <a:ext uri="{FF2B5EF4-FFF2-40B4-BE49-F238E27FC236}">
                <a16:creationId xmlns:a16="http://schemas.microsoft.com/office/drawing/2014/main" id="{42778279-05E8-8874-55DD-CCCFC0B1B789}"/>
              </a:ext>
            </a:extLst>
          </p:cNvPr>
          <p:cNvSpPr/>
          <p:nvPr/>
        </p:nvSpPr>
        <p:spPr>
          <a:xfrm>
            <a:off x="793792" y="527022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content:"</a:t>
            </a:r>
            <a:r>
              <a:rPr lang="en-US" sz="1750" b="1" dirty="0" err="1">
                <a:solidFill>
                  <a:srgbClr val="454240"/>
                </a:solidFill>
                <a:latin typeface="DM Sans" pitchFamily="34" charset="0"/>
                <a:ea typeface="DM Sans" pitchFamily="34" charset="-122"/>
                <a:cs typeface="DM Sans" pitchFamily="34" charset="-120"/>
              </a:rPr>
              <a:t>src</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nocase</a:t>
            </a:r>
            <a:r>
              <a:rPr lang="en-US" sz="1750" b="1" dirty="0">
                <a:solidFill>
                  <a:srgbClr val="454240"/>
                </a:solidFill>
                <a:latin typeface="DM Sans" pitchFamily="34" charset="0"/>
                <a:ea typeface="DM Sans" pitchFamily="34" charset="-122"/>
                <a:cs typeface="DM Sans" pitchFamily="34" charset="-120"/>
              </a:rPr>
              <a:t> → </a:t>
            </a:r>
            <a:r>
              <a:rPr lang="en-US" sz="1750" dirty="0">
                <a:solidFill>
                  <a:srgbClr val="454240"/>
                </a:solidFill>
                <a:latin typeface="DM Sans" pitchFamily="34" charset="0"/>
                <a:ea typeface="DM Sans" pitchFamily="34" charset="-122"/>
                <a:cs typeface="DM Sans" pitchFamily="34" charset="-120"/>
              </a:rPr>
              <a:t>Ensures the attack contains a source attribute for embedding malicious scripts.</a:t>
            </a:r>
            <a:endParaRPr lang="en-US" sz="1750" dirty="0"/>
          </a:p>
        </p:txBody>
      </p:sp>
      <p:sp>
        <p:nvSpPr>
          <p:cNvPr id="11" name="Text 6">
            <a:extLst>
              <a:ext uri="{FF2B5EF4-FFF2-40B4-BE49-F238E27FC236}">
                <a16:creationId xmlns:a16="http://schemas.microsoft.com/office/drawing/2014/main" id="{CC410740-C95C-4011-2E48-57933E821089}"/>
              </a:ext>
            </a:extLst>
          </p:cNvPr>
          <p:cNvSpPr/>
          <p:nvPr/>
        </p:nvSpPr>
        <p:spPr>
          <a:xfrm>
            <a:off x="793792" y="571242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content:"</a:t>
            </a:r>
            <a:r>
              <a:rPr lang="en-US" sz="1750" b="1" dirty="0" err="1">
                <a:solidFill>
                  <a:srgbClr val="454240"/>
                </a:solidFill>
                <a:latin typeface="DM Sans" pitchFamily="34" charset="0"/>
                <a:ea typeface="DM Sans" pitchFamily="34" charset="-122"/>
                <a:cs typeface="DM Sans" pitchFamily="34" charset="-120"/>
              </a:rPr>
              <a:t>javascript:alert</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nocase</a:t>
            </a:r>
            <a:r>
              <a:rPr lang="en-US" sz="1750" b="1" dirty="0">
                <a:solidFill>
                  <a:srgbClr val="454240"/>
                </a:solidFill>
                <a:latin typeface="DM Sans" pitchFamily="34" charset="0"/>
                <a:ea typeface="DM Sans" pitchFamily="34" charset="-122"/>
                <a:cs typeface="DM Sans" pitchFamily="34" charset="-120"/>
              </a:rPr>
              <a:t> → </a:t>
            </a:r>
            <a:r>
              <a:rPr lang="en-US" sz="1750" dirty="0">
                <a:solidFill>
                  <a:srgbClr val="454240"/>
                </a:solidFill>
                <a:latin typeface="DM Sans" pitchFamily="34" charset="0"/>
                <a:ea typeface="DM Sans" pitchFamily="34" charset="-122"/>
                <a:cs typeface="DM Sans" pitchFamily="34" charset="-120"/>
              </a:rPr>
              <a:t>Matches </a:t>
            </a:r>
            <a:r>
              <a:rPr lang="en-US" sz="1750" dirty="0" err="1">
                <a:solidFill>
                  <a:srgbClr val="454240"/>
                </a:solidFill>
                <a:latin typeface="DM Sans" pitchFamily="34" charset="0"/>
                <a:ea typeface="DM Sans" pitchFamily="34" charset="-122"/>
                <a:cs typeface="DM Sans" pitchFamily="34" charset="-120"/>
              </a:rPr>
              <a:t>javascript:alert</a:t>
            </a:r>
            <a:r>
              <a:rPr lang="en-US" sz="1750" dirty="0">
                <a:solidFill>
                  <a:srgbClr val="454240"/>
                </a:solidFill>
                <a:latin typeface="DM Sans" pitchFamily="34" charset="0"/>
                <a:ea typeface="DM Sans" pitchFamily="34" charset="-122"/>
                <a:cs typeface="DM Sans" pitchFamily="34" charset="-120"/>
              </a:rPr>
              <a:t>() payloads, often used in basic XSS testing</a:t>
            </a:r>
            <a:r>
              <a:rPr lang="en-US" sz="1750" b="1" dirty="0">
                <a:solidFill>
                  <a:srgbClr val="454240"/>
                </a:solidFill>
                <a:latin typeface="DM Sans" pitchFamily="34" charset="0"/>
                <a:ea typeface="DM Sans" pitchFamily="34" charset="-122"/>
                <a:cs typeface="DM Sans" pitchFamily="34" charset="-120"/>
              </a:rPr>
              <a:t>.</a:t>
            </a:r>
            <a:endParaRPr lang="en-US" sz="1750" dirty="0"/>
          </a:p>
        </p:txBody>
      </p:sp>
      <p:sp>
        <p:nvSpPr>
          <p:cNvPr id="12" name="Text 7">
            <a:extLst>
              <a:ext uri="{FF2B5EF4-FFF2-40B4-BE49-F238E27FC236}">
                <a16:creationId xmlns:a16="http://schemas.microsoft.com/office/drawing/2014/main" id="{EF11DCA6-580C-E56F-A18F-C08F38B85F7D}"/>
              </a:ext>
            </a:extLst>
          </p:cNvPr>
          <p:cNvSpPr/>
          <p:nvPr/>
        </p:nvSpPr>
        <p:spPr>
          <a:xfrm>
            <a:off x="793793" y="6154625"/>
            <a:ext cx="12721488" cy="737329"/>
          </a:xfrm>
          <a:prstGeom prst="rect">
            <a:avLst/>
          </a:prstGeom>
          <a:noFill/>
          <a:ln/>
        </p:spPr>
        <p:txBody>
          <a:bodyPr wrap="none" lIns="0" tIns="0" rIns="0" bIns="0" rtlCol="0" anchor="t"/>
          <a:lstStyle/>
          <a:p>
            <a:pPr marL="342900" indent="-342900" algn="l">
              <a:lnSpc>
                <a:spcPts val="2850"/>
              </a:lnSpc>
              <a:buSzPct val="100000"/>
              <a:buChar char="•"/>
            </a:pPr>
            <a:r>
              <a:rPr lang="en-US" sz="1750" b="1" dirty="0" err="1">
                <a:solidFill>
                  <a:srgbClr val="454240"/>
                </a:solidFill>
                <a:latin typeface="DM Sans" pitchFamily="34" charset="0"/>
                <a:ea typeface="DM Sans" pitchFamily="34" charset="-122"/>
                <a:cs typeface="DM Sans" pitchFamily="34" charset="-120"/>
              </a:rPr>
              <a:t>http_uri</a:t>
            </a:r>
            <a:r>
              <a:rPr lang="en-US" sz="1750" b="1" dirty="0">
                <a:solidFill>
                  <a:srgbClr val="454240"/>
                </a:solidFill>
                <a:latin typeface="DM Sans" pitchFamily="34" charset="0"/>
                <a:ea typeface="DM Sans" pitchFamily="34" charset="-122"/>
                <a:cs typeface="DM Sans" pitchFamily="34" charset="-120"/>
              </a:rPr>
              <a:t> </a:t>
            </a:r>
            <a:r>
              <a:rPr lang="en-US" sz="1750" dirty="0">
                <a:solidFill>
                  <a:srgbClr val="454240"/>
                </a:solidFill>
                <a:latin typeface="DM Sans" pitchFamily="34" charset="0"/>
                <a:ea typeface="DM Sans" pitchFamily="34" charset="-122"/>
                <a:cs typeface="DM Sans" pitchFamily="34" charset="-120"/>
              </a:rPr>
              <a:t>→ Limits detection to URLs and parameters in HTTP requests.</a:t>
            </a:r>
            <a:endParaRPr lang="en-US" sz="1750" dirty="0"/>
          </a:p>
        </p:txBody>
      </p:sp>
    </p:spTree>
    <p:extLst>
      <p:ext uri="{BB962C8B-B14F-4D97-AF65-F5344CB8AC3E}">
        <p14:creationId xmlns:p14="http://schemas.microsoft.com/office/powerpoint/2010/main" val="3682493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4825C-A81D-A397-5571-809CBDC7DC8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A53FF0D-5BC5-1D96-EBA0-168A553D2D92}"/>
              </a:ext>
            </a:extLst>
          </p:cNvPr>
          <p:cNvSpPr/>
          <p:nvPr/>
        </p:nvSpPr>
        <p:spPr>
          <a:xfrm>
            <a:off x="793789" y="282256"/>
            <a:ext cx="8721804"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Evasion Techniques Overview</a:t>
            </a:r>
            <a:endParaRPr lang="en-US" sz="4450" dirty="0"/>
          </a:p>
        </p:txBody>
      </p:sp>
      <p:sp>
        <p:nvSpPr>
          <p:cNvPr id="3" name="Text 1">
            <a:extLst>
              <a:ext uri="{FF2B5EF4-FFF2-40B4-BE49-F238E27FC236}">
                <a16:creationId xmlns:a16="http://schemas.microsoft.com/office/drawing/2014/main" id="{7C518C78-060D-DC7B-5AF8-F5C24B08F05E}"/>
              </a:ext>
            </a:extLst>
          </p:cNvPr>
          <p:cNvSpPr/>
          <p:nvPr/>
        </p:nvSpPr>
        <p:spPr>
          <a:xfrm>
            <a:off x="793791" y="1353938"/>
            <a:ext cx="3210401"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1. Base64 Encoding</a:t>
            </a:r>
            <a:endParaRPr lang="en-US" sz="2200" dirty="0"/>
          </a:p>
        </p:txBody>
      </p:sp>
      <p:sp>
        <p:nvSpPr>
          <p:cNvPr id="4" name="Text 2">
            <a:extLst>
              <a:ext uri="{FF2B5EF4-FFF2-40B4-BE49-F238E27FC236}">
                <a16:creationId xmlns:a16="http://schemas.microsoft.com/office/drawing/2014/main" id="{4E86B4F2-D4BC-96C2-C4EC-EE1D4B646256}"/>
              </a:ext>
            </a:extLst>
          </p:cNvPr>
          <p:cNvSpPr/>
          <p:nvPr/>
        </p:nvSpPr>
        <p:spPr>
          <a:xfrm>
            <a:off x="793793" y="1885639"/>
            <a:ext cx="1339056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Instead of sending raw values in JSON parameters, attackers encode them using Base64. Since Snort's rule is searching for rating values between 3-9, encoding the value hides it from simple content-based </a:t>
            </a:r>
            <a:r>
              <a:rPr lang="en-US" sz="1750" dirty="0" err="1">
                <a:solidFill>
                  <a:srgbClr val="454240"/>
                </a:solidFill>
                <a:latin typeface="DM Sans" pitchFamily="34" charset="0"/>
                <a:ea typeface="DM Sans" pitchFamily="34" charset="-122"/>
                <a:cs typeface="DM Sans" pitchFamily="34" charset="-120"/>
              </a:rPr>
              <a:t>detection.victim’s</a:t>
            </a:r>
            <a:r>
              <a:rPr lang="en-US" sz="1750" dirty="0">
                <a:solidFill>
                  <a:srgbClr val="454240"/>
                </a:solidFill>
                <a:latin typeface="DM Sans" pitchFamily="34" charset="0"/>
                <a:ea typeface="DM Sans" pitchFamily="34" charset="-122"/>
                <a:cs typeface="DM Sans" pitchFamily="34" charset="-120"/>
              </a:rPr>
              <a:t> browser. Reflected XSS is often used to steal session cookies, perform phishing attacks, or hijack user accounts.</a:t>
            </a:r>
            <a:endParaRPr lang="en-US" sz="1750" dirty="0"/>
          </a:p>
        </p:txBody>
      </p:sp>
      <p:sp>
        <p:nvSpPr>
          <p:cNvPr id="8" name="Text 6">
            <a:extLst>
              <a:ext uri="{FF2B5EF4-FFF2-40B4-BE49-F238E27FC236}">
                <a16:creationId xmlns:a16="http://schemas.microsoft.com/office/drawing/2014/main" id="{241DE803-4F00-F92A-E4F1-50C7973452DA}"/>
              </a:ext>
            </a:extLst>
          </p:cNvPr>
          <p:cNvSpPr/>
          <p:nvPr/>
        </p:nvSpPr>
        <p:spPr>
          <a:xfrm>
            <a:off x="793791" y="5283012"/>
            <a:ext cx="13042821" cy="1904300"/>
          </a:xfrm>
          <a:prstGeom prst="rect">
            <a:avLst/>
          </a:prstGeom>
          <a:noFill/>
          <a:ln/>
        </p:spPr>
        <p:txBody>
          <a:bodyPr wrap="none" lIns="0" tIns="0" rIns="0" bIns="0" rtlCol="0" anchor="t"/>
          <a:lstStyle/>
          <a:p>
            <a:pPr marL="342900" indent="-342900" algn="l">
              <a:lnSpc>
                <a:spcPts val="2850"/>
              </a:lnSpc>
              <a:buSzPct val="100000"/>
              <a:buChar char="•"/>
            </a:pPr>
            <a:endParaRPr lang="en-US" sz="1750" dirty="0">
              <a:solidFill>
                <a:srgbClr val="454240"/>
              </a:solidFill>
              <a:latin typeface="DM Sans" pitchFamily="34" charset="0"/>
              <a:ea typeface="DM Sans" pitchFamily="34" charset="-122"/>
              <a:cs typeface="DM Sans" pitchFamily="34" charset="-120"/>
            </a:endParaRPr>
          </a:p>
        </p:txBody>
      </p:sp>
      <p:pic>
        <p:nvPicPr>
          <p:cNvPr id="7" name="Picture 6">
            <a:extLst>
              <a:ext uri="{FF2B5EF4-FFF2-40B4-BE49-F238E27FC236}">
                <a16:creationId xmlns:a16="http://schemas.microsoft.com/office/drawing/2014/main" id="{00A2B0A0-E57E-B34E-688E-6A67107E588D}"/>
              </a:ext>
            </a:extLst>
          </p:cNvPr>
          <p:cNvPicPr>
            <a:picLocks noChangeAspect="1"/>
          </p:cNvPicPr>
          <p:nvPr/>
        </p:nvPicPr>
        <p:blipFill>
          <a:blip r:embed="rId3"/>
          <a:stretch>
            <a:fillRect/>
          </a:stretch>
        </p:blipFill>
        <p:spPr>
          <a:xfrm>
            <a:off x="2520900" y="3473856"/>
            <a:ext cx="9588600" cy="4019366"/>
          </a:xfrm>
          <a:prstGeom prst="rect">
            <a:avLst/>
          </a:prstGeom>
        </p:spPr>
      </p:pic>
    </p:spTree>
    <p:extLst>
      <p:ext uri="{BB962C8B-B14F-4D97-AF65-F5344CB8AC3E}">
        <p14:creationId xmlns:p14="http://schemas.microsoft.com/office/powerpoint/2010/main" val="3223848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0439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Table of Contents</a:t>
            </a:r>
            <a:endParaRPr lang="en-US" sz="4450" dirty="0"/>
          </a:p>
        </p:txBody>
      </p:sp>
      <p:sp>
        <p:nvSpPr>
          <p:cNvPr id="3" name="Text 1"/>
          <p:cNvSpPr/>
          <p:nvPr/>
        </p:nvSpPr>
        <p:spPr>
          <a:xfrm>
            <a:off x="793790" y="296679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Understanding Snort Rules</a:t>
            </a:r>
            <a:endParaRPr lang="en-US" sz="1750" dirty="0"/>
          </a:p>
        </p:txBody>
      </p:sp>
      <p:sp>
        <p:nvSpPr>
          <p:cNvPr id="4" name="Text 2"/>
          <p:cNvSpPr/>
          <p:nvPr/>
        </p:nvSpPr>
        <p:spPr>
          <a:xfrm>
            <a:off x="793790" y="340899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Types of Detection Techniques</a:t>
            </a:r>
            <a:endParaRPr lang="en-US" sz="1750" dirty="0"/>
          </a:p>
        </p:txBody>
      </p:sp>
      <p:sp>
        <p:nvSpPr>
          <p:cNvPr id="5" name="Text 3"/>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SSH Authentication Detection</a:t>
            </a:r>
            <a:endParaRPr lang="en-US" sz="1750" dirty="0"/>
          </a:p>
        </p:txBody>
      </p:sp>
      <p:sp>
        <p:nvSpPr>
          <p:cNvPr id="6" name="Text 4"/>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SSH Brute-force Detection</a:t>
            </a:r>
            <a:endParaRPr lang="en-US" sz="1750" dirty="0"/>
          </a:p>
        </p:txBody>
      </p:sp>
      <p:sp>
        <p:nvSpPr>
          <p:cNvPr id="7" name="Text 5"/>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Improper Input Validation Detection</a:t>
            </a:r>
            <a:endParaRPr lang="en-US" sz="1750" dirty="0"/>
          </a:p>
        </p:txBody>
      </p:sp>
      <p:sp>
        <p:nvSpPr>
          <p:cNvPr id="8" name="Text 6"/>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SQL Injection Detection</a:t>
            </a:r>
            <a:endParaRPr lang="en-US" sz="1750" dirty="0"/>
          </a:p>
        </p:txBody>
      </p:sp>
      <p:sp>
        <p:nvSpPr>
          <p:cNvPr id="9" name="Text 7"/>
          <p:cNvSpPr/>
          <p:nvPr/>
        </p:nvSpPr>
        <p:spPr>
          <a:xfrm>
            <a:off x="793790" y="561998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Unauthorized File Upload Detection</a:t>
            </a:r>
            <a:endParaRPr lang="en-US" sz="1750" dirty="0"/>
          </a:p>
        </p:txBody>
      </p:sp>
      <p:sp>
        <p:nvSpPr>
          <p:cNvPr id="10" name="Text 8"/>
          <p:cNvSpPr/>
          <p:nvPr/>
        </p:nvSpPr>
        <p:spPr>
          <a:xfrm>
            <a:off x="793790" y="606218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XSS Detection</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B7A61-278B-2A90-C816-1018C6CF65D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F329CD5-489F-5DB7-DE3A-CF55B9D2DBD3}"/>
              </a:ext>
            </a:extLst>
          </p:cNvPr>
          <p:cNvSpPr/>
          <p:nvPr/>
        </p:nvSpPr>
        <p:spPr>
          <a:xfrm>
            <a:off x="793789" y="282256"/>
            <a:ext cx="8721804"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Evasion Techniques Overview</a:t>
            </a:r>
            <a:endParaRPr lang="en-US" sz="4450" dirty="0"/>
          </a:p>
        </p:txBody>
      </p:sp>
      <p:sp>
        <p:nvSpPr>
          <p:cNvPr id="3" name="Text 1">
            <a:extLst>
              <a:ext uri="{FF2B5EF4-FFF2-40B4-BE49-F238E27FC236}">
                <a16:creationId xmlns:a16="http://schemas.microsoft.com/office/drawing/2014/main" id="{10BC19D1-CEC5-3F1F-FFB5-DB6B1E81C69E}"/>
              </a:ext>
            </a:extLst>
          </p:cNvPr>
          <p:cNvSpPr/>
          <p:nvPr/>
        </p:nvSpPr>
        <p:spPr>
          <a:xfrm>
            <a:off x="793791" y="1353938"/>
            <a:ext cx="3210401"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2. Bypassing SQL Injection Detection</a:t>
            </a:r>
            <a:endParaRPr lang="en-US" sz="2200" dirty="0"/>
          </a:p>
        </p:txBody>
      </p:sp>
      <p:sp>
        <p:nvSpPr>
          <p:cNvPr id="4" name="Text 2">
            <a:extLst>
              <a:ext uri="{FF2B5EF4-FFF2-40B4-BE49-F238E27FC236}">
                <a16:creationId xmlns:a16="http://schemas.microsoft.com/office/drawing/2014/main" id="{85B22AA5-CB61-DC70-178F-85C48F68C710}"/>
              </a:ext>
            </a:extLst>
          </p:cNvPr>
          <p:cNvSpPr/>
          <p:nvPr/>
        </p:nvSpPr>
        <p:spPr>
          <a:xfrm>
            <a:off x="793793" y="1885639"/>
            <a:ext cx="1339056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SQL supports inline comments (/**/), allowing attackers to break up the query to bypass string-based detection.</a:t>
            </a:r>
          </a:p>
          <a:p>
            <a:pPr marL="0" indent="0" algn="l">
              <a:lnSpc>
                <a:spcPts val="2850"/>
              </a:lnSpc>
              <a:buNone/>
            </a:pPr>
            <a:r>
              <a:rPr lang="en-US" sz="1750" dirty="0"/>
              <a:t> </a:t>
            </a:r>
          </a:p>
        </p:txBody>
      </p:sp>
      <p:sp>
        <p:nvSpPr>
          <p:cNvPr id="8" name="Text 6">
            <a:extLst>
              <a:ext uri="{FF2B5EF4-FFF2-40B4-BE49-F238E27FC236}">
                <a16:creationId xmlns:a16="http://schemas.microsoft.com/office/drawing/2014/main" id="{E6C5B170-3377-6C34-3381-38538C6DF380}"/>
              </a:ext>
            </a:extLst>
          </p:cNvPr>
          <p:cNvSpPr/>
          <p:nvPr/>
        </p:nvSpPr>
        <p:spPr>
          <a:xfrm>
            <a:off x="793791" y="5283012"/>
            <a:ext cx="13042821" cy="1904300"/>
          </a:xfrm>
          <a:prstGeom prst="rect">
            <a:avLst/>
          </a:prstGeom>
          <a:noFill/>
          <a:ln/>
        </p:spPr>
        <p:txBody>
          <a:bodyPr wrap="none" lIns="0" tIns="0" rIns="0" bIns="0" rtlCol="0" anchor="t"/>
          <a:lstStyle/>
          <a:p>
            <a:pPr marL="342900" indent="-342900" algn="l">
              <a:lnSpc>
                <a:spcPts val="2850"/>
              </a:lnSpc>
              <a:buSzPct val="100000"/>
              <a:buChar char="•"/>
            </a:pPr>
            <a:endParaRPr lang="en-US" sz="1750" dirty="0">
              <a:solidFill>
                <a:srgbClr val="454240"/>
              </a:solidFill>
              <a:latin typeface="DM Sans" pitchFamily="34" charset="0"/>
              <a:ea typeface="DM Sans" pitchFamily="34" charset="-122"/>
              <a:cs typeface="DM Sans" pitchFamily="34" charset="-120"/>
            </a:endParaRPr>
          </a:p>
        </p:txBody>
      </p:sp>
      <p:sp>
        <p:nvSpPr>
          <p:cNvPr id="11" name="Text 4">
            <a:extLst>
              <a:ext uri="{FF2B5EF4-FFF2-40B4-BE49-F238E27FC236}">
                <a16:creationId xmlns:a16="http://schemas.microsoft.com/office/drawing/2014/main" id="{52D6327E-3438-6D87-88F1-5719130C1A50}"/>
              </a:ext>
            </a:extLst>
          </p:cNvPr>
          <p:cNvSpPr/>
          <p:nvPr/>
        </p:nvSpPr>
        <p:spPr>
          <a:xfrm>
            <a:off x="793786" y="2387827"/>
            <a:ext cx="13042821" cy="362903"/>
          </a:xfrm>
          <a:prstGeom prst="rect">
            <a:avLst/>
          </a:prstGeom>
          <a:noFill/>
          <a:ln/>
        </p:spPr>
        <p:txBody>
          <a:bodyPr wrap="none" lIns="0" tIns="0" rIns="0" bIns="0" rtlCol="0" anchor="t"/>
          <a:lstStyle/>
          <a:p>
            <a:pPr algn="l">
              <a:lnSpc>
                <a:spcPts val="2850"/>
              </a:lnSpc>
              <a:buSzPct val="100000"/>
            </a:pPr>
            <a:r>
              <a:rPr lang="en-US" sz="1750" dirty="0">
                <a:solidFill>
                  <a:srgbClr val="454240"/>
                </a:solidFill>
                <a:latin typeface="DM Sans" pitchFamily="34" charset="0"/>
                <a:ea typeface="DM Sans" pitchFamily="34" charset="-122"/>
                <a:cs typeface="DM Sans" pitchFamily="34" charset="-120"/>
              </a:rPr>
              <a:t>The Snort rule looking for "or 1=1" won't match because the content is split. The database still executes the query correctly.</a:t>
            </a:r>
            <a:endParaRPr lang="en-US" sz="1750" dirty="0"/>
          </a:p>
        </p:txBody>
      </p:sp>
      <p:pic>
        <p:nvPicPr>
          <p:cNvPr id="14" name="Picture 13">
            <a:extLst>
              <a:ext uri="{FF2B5EF4-FFF2-40B4-BE49-F238E27FC236}">
                <a16:creationId xmlns:a16="http://schemas.microsoft.com/office/drawing/2014/main" id="{54887186-D086-F567-55A7-78A99EF423A0}"/>
              </a:ext>
            </a:extLst>
          </p:cNvPr>
          <p:cNvPicPr>
            <a:picLocks noChangeAspect="1"/>
          </p:cNvPicPr>
          <p:nvPr/>
        </p:nvPicPr>
        <p:blipFill>
          <a:blip r:embed="rId3"/>
          <a:stretch>
            <a:fillRect/>
          </a:stretch>
        </p:blipFill>
        <p:spPr>
          <a:xfrm>
            <a:off x="2425386" y="3105060"/>
            <a:ext cx="9779620" cy="4382738"/>
          </a:xfrm>
          <a:prstGeom prst="rect">
            <a:avLst/>
          </a:prstGeom>
        </p:spPr>
      </p:pic>
    </p:spTree>
    <p:extLst>
      <p:ext uri="{BB962C8B-B14F-4D97-AF65-F5344CB8AC3E}">
        <p14:creationId xmlns:p14="http://schemas.microsoft.com/office/powerpoint/2010/main" val="1757602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588815" y="340602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Thank You !!</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62727"/>
            <a:ext cx="7453789" cy="673418"/>
          </a:xfrm>
          <a:prstGeom prst="rect">
            <a:avLst/>
          </a:prstGeom>
          <a:noFill/>
          <a:ln/>
        </p:spPr>
        <p:txBody>
          <a:bodyPr wrap="none" lIns="0" tIns="0" rIns="0" bIns="0" rtlCol="0" anchor="t"/>
          <a:lstStyle/>
          <a:p>
            <a:pPr marL="0" indent="0" algn="l">
              <a:lnSpc>
                <a:spcPts val="5300"/>
              </a:lnSpc>
              <a:buNone/>
            </a:pPr>
            <a:r>
              <a:rPr lang="en-US" sz="4200" dirty="0">
                <a:solidFill>
                  <a:srgbClr val="5C4E3D"/>
                </a:solidFill>
                <a:latin typeface="Libre Baskerville" pitchFamily="34" charset="0"/>
                <a:ea typeface="Libre Baskerville" pitchFamily="34" charset="-122"/>
                <a:cs typeface="Libre Baskerville" pitchFamily="34" charset="-120"/>
              </a:rPr>
              <a:t>Understanding Snort Rules</a:t>
            </a:r>
            <a:endParaRPr lang="en-US" sz="4200" dirty="0"/>
          </a:p>
        </p:txBody>
      </p:sp>
      <p:sp>
        <p:nvSpPr>
          <p:cNvPr id="3" name="Text 1"/>
          <p:cNvSpPr/>
          <p:nvPr/>
        </p:nvSpPr>
        <p:spPr>
          <a:xfrm>
            <a:off x="793790" y="1859280"/>
            <a:ext cx="3430191" cy="336590"/>
          </a:xfrm>
          <a:prstGeom prst="rect">
            <a:avLst/>
          </a:prstGeom>
          <a:noFill/>
          <a:ln/>
        </p:spPr>
        <p:txBody>
          <a:bodyPr wrap="none" lIns="0" tIns="0" rIns="0" bIns="0" rtlCol="0" anchor="t"/>
          <a:lstStyle/>
          <a:p>
            <a:pPr marL="0" indent="0" algn="l">
              <a:lnSpc>
                <a:spcPts val="2650"/>
              </a:lnSpc>
              <a:buNone/>
            </a:pPr>
            <a:r>
              <a:rPr lang="en-US" sz="2100" b="1" dirty="0">
                <a:solidFill>
                  <a:srgbClr val="5C4E3D"/>
                </a:solidFill>
                <a:latin typeface="Libre Baskerville" pitchFamily="34" charset="0"/>
                <a:ea typeface="Libre Baskerville" pitchFamily="34" charset="-122"/>
                <a:cs typeface="Libre Baskerville" pitchFamily="34" charset="-120"/>
              </a:rPr>
              <a:t>1. What Are Snort Rules?</a:t>
            </a:r>
            <a:endParaRPr lang="en-US" sz="2100" dirty="0"/>
          </a:p>
        </p:txBody>
      </p:sp>
      <p:sp>
        <p:nvSpPr>
          <p:cNvPr id="4" name="Text 2"/>
          <p:cNvSpPr/>
          <p:nvPr/>
        </p:nvSpPr>
        <p:spPr>
          <a:xfrm>
            <a:off x="793790" y="2519005"/>
            <a:ext cx="13042821"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454240"/>
                </a:solidFill>
                <a:latin typeface="DM Sans" pitchFamily="34" charset="0"/>
                <a:ea typeface="DM Sans" pitchFamily="34" charset="-122"/>
                <a:cs typeface="DM Sans" pitchFamily="34" charset="-120"/>
              </a:rPr>
              <a:t>Snort rules define the conditions under which traffic is flagged as </a:t>
            </a:r>
            <a:r>
              <a:rPr lang="en-US" sz="1650" b="1" dirty="0">
                <a:solidFill>
                  <a:srgbClr val="454240"/>
                </a:solidFill>
                <a:latin typeface="DM Sans" pitchFamily="34" charset="0"/>
                <a:ea typeface="DM Sans" pitchFamily="34" charset="-122"/>
                <a:cs typeface="DM Sans" pitchFamily="34" charset="-120"/>
              </a:rPr>
              <a:t>suspicious or malicious</a:t>
            </a:r>
            <a:r>
              <a:rPr lang="en-US" sz="1650" dirty="0">
                <a:solidFill>
                  <a:srgbClr val="454240"/>
                </a:solidFill>
                <a:latin typeface="DM Sans" pitchFamily="34" charset="0"/>
                <a:ea typeface="DM Sans" pitchFamily="34" charset="-122"/>
                <a:cs typeface="DM Sans" pitchFamily="34" charset="-120"/>
              </a:rPr>
              <a:t>.</a:t>
            </a:r>
            <a:endParaRPr lang="en-US" sz="1650" dirty="0"/>
          </a:p>
        </p:txBody>
      </p:sp>
      <p:sp>
        <p:nvSpPr>
          <p:cNvPr id="5" name="Text 3"/>
          <p:cNvSpPr/>
          <p:nvPr/>
        </p:nvSpPr>
        <p:spPr>
          <a:xfrm>
            <a:off x="793790" y="2939177"/>
            <a:ext cx="13042821"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454240"/>
                </a:solidFill>
                <a:latin typeface="DM Sans" pitchFamily="34" charset="0"/>
                <a:ea typeface="DM Sans" pitchFamily="34" charset="-122"/>
                <a:cs typeface="DM Sans" pitchFamily="34" charset="-120"/>
              </a:rPr>
              <a:t>These rules consist of </a:t>
            </a:r>
            <a:r>
              <a:rPr lang="en-US" sz="1650" b="1" dirty="0">
                <a:solidFill>
                  <a:srgbClr val="454240"/>
                </a:solidFill>
                <a:latin typeface="DM Sans" pitchFamily="34" charset="0"/>
                <a:ea typeface="DM Sans" pitchFamily="34" charset="-122"/>
                <a:cs typeface="DM Sans" pitchFamily="34" charset="-120"/>
              </a:rPr>
              <a:t>header</a:t>
            </a:r>
            <a:r>
              <a:rPr lang="en-US" sz="1650" dirty="0">
                <a:solidFill>
                  <a:srgbClr val="454240"/>
                </a:solidFill>
                <a:latin typeface="DM Sans" pitchFamily="34" charset="0"/>
                <a:ea typeface="DM Sans" pitchFamily="34" charset="-122"/>
                <a:cs typeface="DM Sans" pitchFamily="34" charset="-120"/>
              </a:rPr>
              <a:t> (which specifies protocol, IP addresses, ports) and </a:t>
            </a:r>
            <a:r>
              <a:rPr lang="en-US" sz="1650" b="1" dirty="0">
                <a:solidFill>
                  <a:srgbClr val="454240"/>
                </a:solidFill>
                <a:latin typeface="DM Sans" pitchFamily="34" charset="0"/>
                <a:ea typeface="DM Sans" pitchFamily="34" charset="-122"/>
                <a:cs typeface="DM Sans" pitchFamily="34" charset="-120"/>
              </a:rPr>
              <a:t>options</a:t>
            </a:r>
            <a:r>
              <a:rPr lang="en-US" sz="1650" dirty="0">
                <a:solidFill>
                  <a:srgbClr val="454240"/>
                </a:solidFill>
                <a:latin typeface="DM Sans" pitchFamily="34" charset="0"/>
                <a:ea typeface="DM Sans" pitchFamily="34" charset="-122"/>
                <a:cs typeface="DM Sans" pitchFamily="34" charset="-120"/>
              </a:rPr>
              <a:t> (which define the detection criteria).</a:t>
            </a:r>
            <a:endParaRPr lang="en-US" sz="1650" dirty="0"/>
          </a:p>
        </p:txBody>
      </p:sp>
      <p:sp>
        <p:nvSpPr>
          <p:cNvPr id="6" name="Text 4"/>
          <p:cNvSpPr/>
          <p:nvPr/>
        </p:nvSpPr>
        <p:spPr>
          <a:xfrm>
            <a:off x="793790" y="3607118"/>
            <a:ext cx="3843933" cy="336590"/>
          </a:xfrm>
          <a:prstGeom prst="rect">
            <a:avLst/>
          </a:prstGeom>
          <a:noFill/>
          <a:ln/>
        </p:spPr>
        <p:txBody>
          <a:bodyPr wrap="none" lIns="0" tIns="0" rIns="0" bIns="0" rtlCol="0" anchor="t"/>
          <a:lstStyle/>
          <a:p>
            <a:pPr marL="0" indent="0" algn="l">
              <a:lnSpc>
                <a:spcPts val="2650"/>
              </a:lnSpc>
              <a:buNone/>
            </a:pPr>
            <a:r>
              <a:rPr lang="en-US" sz="2100" b="1" dirty="0">
                <a:solidFill>
                  <a:srgbClr val="5C4E3D"/>
                </a:solidFill>
                <a:latin typeface="Libre Baskerville" pitchFamily="34" charset="0"/>
                <a:ea typeface="Libre Baskerville" pitchFamily="34" charset="-122"/>
                <a:cs typeface="Libre Baskerville" pitchFamily="34" charset="-120"/>
              </a:rPr>
              <a:t>2. Structure of a Snort Rule</a:t>
            </a:r>
            <a:endParaRPr lang="en-US" sz="2100" dirty="0"/>
          </a:p>
        </p:txBody>
      </p:sp>
      <p:sp>
        <p:nvSpPr>
          <p:cNvPr id="7" name="Text 5"/>
          <p:cNvSpPr/>
          <p:nvPr/>
        </p:nvSpPr>
        <p:spPr>
          <a:xfrm>
            <a:off x="793790" y="4266843"/>
            <a:ext cx="13042821" cy="344805"/>
          </a:xfrm>
          <a:prstGeom prst="rect">
            <a:avLst/>
          </a:prstGeom>
          <a:noFill/>
          <a:ln/>
        </p:spPr>
        <p:txBody>
          <a:bodyPr wrap="none" lIns="0" tIns="0" rIns="0" bIns="0" rtlCol="0" anchor="t"/>
          <a:lstStyle/>
          <a:p>
            <a:pPr marL="0" indent="0" algn="l">
              <a:lnSpc>
                <a:spcPts val="2700"/>
              </a:lnSpc>
              <a:buNone/>
            </a:pPr>
            <a:r>
              <a:rPr lang="en-US" sz="1650" dirty="0">
                <a:solidFill>
                  <a:srgbClr val="454240"/>
                </a:solidFill>
                <a:latin typeface="DM Sans" pitchFamily="34" charset="0"/>
                <a:ea typeface="DM Sans" pitchFamily="34" charset="-122"/>
                <a:cs typeface="DM Sans" pitchFamily="34" charset="-120"/>
              </a:rPr>
              <a:t>A Snort rule has the following format:</a:t>
            </a:r>
            <a:endParaRPr lang="en-US" sz="1650" dirty="0"/>
          </a:p>
        </p:txBody>
      </p:sp>
      <p:sp>
        <p:nvSpPr>
          <p:cNvPr id="8" name="Text 6"/>
          <p:cNvSpPr/>
          <p:nvPr/>
        </p:nvSpPr>
        <p:spPr>
          <a:xfrm>
            <a:off x="793790" y="4854059"/>
            <a:ext cx="13042821" cy="344805"/>
          </a:xfrm>
          <a:prstGeom prst="rect">
            <a:avLst/>
          </a:prstGeom>
          <a:noFill/>
          <a:ln/>
        </p:spPr>
        <p:txBody>
          <a:bodyPr wrap="none" lIns="0" tIns="0" rIns="0" bIns="0" rtlCol="0" anchor="t"/>
          <a:lstStyle/>
          <a:p>
            <a:pPr marL="0" indent="0" algn="l">
              <a:lnSpc>
                <a:spcPts val="2700"/>
              </a:lnSpc>
              <a:buNone/>
            </a:pPr>
            <a:r>
              <a:rPr lang="en-US" sz="1650" b="1" dirty="0">
                <a:solidFill>
                  <a:srgbClr val="454240"/>
                </a:solidFill>
                <a:latin typeface="DM Sans" pitchFamily="34" charset="0"/>
                <a:ea typeface="DM Sans" pitchFamily="34" charset="-122"/>
                <a:cs typeface="DM Sans" pitchFamily="34" charset="-120"/>
              </a:rPr>
              <a:t>action protocol source_IP source_port -&gt; destination_IP destination_port (rule options)</a:t>
            </a:r>
            <a:endParaRPr lang="en-US" sz="1650" dirty="0"/>
          </a:p>
        </p:txBody>
      </p:sp>
      <p:sp>
        <p:nvSpPr>
          <p:cNvPr id="9" name="Text 7"/>
          <p:cNvSpPr/>
          <p:nvPr/>
        </p:nvSpPr>
        <p:spPr>
          <a:xfrm>
            <a:off x="793790" y="5522000"/>
            <a:ext cx="3251240" cy="336590"/>
          </a:xfrm>
          <a:prstGeom prst="rect">
            <a:avLst/>
          </a:prstGeom>
          <a:noFill/>
          <a:ln/>
        </p:spPr>
        <p:txBody>
          <a:bodyPr wrap="none" lIns="0" tIns="0" rIns="0" bIns="0" rtlCol="0" anchor="t"/>
          <a:lstStyle/>
          <a:p>
            <a:pPr marL="0" indent="0" algn="l">
              <a:lnSpc>
                <a:spcPts val="2650"/>
              </a:lnSpc>
              <a:buNone/>
            </a:pPr>
            <a:r>
              <a:rPr lang="en-US" sz="2100" b="1" dirty="0">
                <a:solidFill>
                  <a:srgbClr val="5C4E3D"/>
                </a:solidFill>
                <a:latin typeface="Libre Baskerville" pitchFamily="34" charset="0"/>
                <a:ea typeface="Libre Baskerville" pitchFamily="34" charset="-122"/>
                <a:cs typeface="Libre Baskerville" pitchFamily="34" charset="-120"/>
              </a:rPr>
              <a:t>3. Types of Snort Rules</a:t>
            </a:r>
            <a:endParaRPr lang="en-US" sz="2100" dirty="0"/>
          </a:p>
        </p:txBody>
      </p:sp>
      <p:sp>
        <p:nvSpPr>
          <p:cNvPr id="10" name="Text 8"/>
          <p:cNvSpPr/>
          <p:nvPr/>
        </p:nvSpPr>
        <p:spPr>
          <a:xfrm>
            <a:off x="793790" y="6181725"/>
            <a:ext cx="13042821" cy="344805"/>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454240"/>
                </a:solidFill>
                <a:latin typeface="DM Sans" pitchFamily="34" charset="0"/>
                <a:ea typeface="DM Sans" pitchFamily="34" charset="-122"/>
                <a:cs typeface="DM Sans" pitchFamily="34" charset="-120"/>
              </a:rPr>
              <a:t>Detection Rules</a:t>
            </a:r>
            <a:r>
              <a:rPr lang="en-US" sz="1650" dirty="0">
                <a:solidFill>
                  <a:srgbClr val="454240"/>
                </a:solidFill>
                <a:latin typeface="DM Sans" pitchFamily="34" charset="0"/>
                <a:ea typeface="DM Sans" pitchFamily="34" charset="-122"/>
                <a:cs typeface="DM Sans" pitchFamily="34" charset="-120"/>
              </a:rPr>
              <a:t> – Identify attacks (e.g., SQL injection, XSS).</a:t>
            </a:r>
            <a:endParaRPr lang="en-US" sz="1650" dirty="0"/>
          </a:p>
        </p:txBody>
      </p:sp>
      <p:sp>
        <p:nvSpPr>
          <p:cNvPr id="11" name="Text 9"/>
          <p:cNvSpPr/>
          <p:nvPr/>
        </p:nvSpPr>
        <p:spPr>
          <a:xfrm>
            <a:off x="793790" y="6601897"/>
            <a:ext cx="13042821" cy="344805"/>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454240"/>
                </a:solidFill>
                <a:latin typeface="DM Sans" pitchFamily="34" charset="0"/>
                <a:ea typeface="DM Sans" pitchFamily="34" charset="-122"/>
                <a:cs typeface="DM Sans" pitchFamily="34" charset="-120"/>
              </a:rPr>
              <a:t>Prevention Rules</a:t>
            </a:r>
            <a:r>
              <a:rPr lang="en-US" sz="1650" dirty="0">
                <a:solidFill>
                  <a:srgbClr val="454240"/>
                </a:solidFill>
                <a:latin typeface="DM Sans" pitchFamily="34" charset="0"/>
                <a:ea typeface="DM Sans" pitchFamily="34" charset="-122"/>
                <a:cs typeface="DM Sans" pitchFamily="34" charset="-120"/>
              </a:rPr>
              <a:t> – Block malicious traffic.</a:t>
            </a:r>
            <a:endParaRPr lang="en-US" sz="1650" dirty="0"/>
          </a:p>
        </p:txBody>
      </p:sp>
      <p:sp>
        <p:nvSpPr>
          <p:cNvPr id="12" name="Text 10"/>
          <p:cNvSpPr/>
          <p:nvPr/>
        </p:nvSpPr>
        <p:spPr>
          <a:xfrm>
            <a:off x="793790" y="7022068"/>
            <a:ext cx="13042821" cy="344805"/>
          </a:xfrm>
          <a:prstGeom prst="rect">
            <a:avLst/>
          </a:prstGeom>
          <a:noFill/>
          <a:ln/>
        </p:spPr>
        <p:txBody>
          <a:bodyPr wrap="none" lIns="0" tIns="0" rIns="0" bIns="0" rtlCol="0" anchor="t"/>
          <a:lstStyle/>
          <a:p>
            <a:pPr marL="342900" indent="-342900" algn="l">
              <a:lnSpc>
                <a:spcPts val="2700"/>
              </a:lnSpc>
              <a:buSzPct val="100000"/>
              <a:buChar char="•"/>
            </a:pPr>
            <a:r>
              <a:rPr lang="en-US" sz="1650" b="1" dirty="0">
                <a:solidFill>
                  <a:srgbClr val="454240"/>
                </a:solidFill>
                <a:latin typeface="DM Sans" pitchFamily="34" charset="0"/>
                <a:ea typeface="DM Sans" pitchFamily="34" charset="-122"/>
                <a:cs typeface="DM Sans" pitchFamily="34" charset="-120"/>
              </a:rPr>
              <a:t>Logging Rules</a:t>
            </a:r>
            <a:r>
              <a:rPr lang="en-US" sz="1650" dirty="0">
                <a:solidFill>
                  <a:srgbClr val="454240"/>
                </a:solidFill>
                <a:latin typeface="DM Sans" pitchFamily="34" charset="0"/>
                <a:ea typeface="DM Sans" pitchFamily="34" charset="-122"/>
                <a:cs typeface="DM Sans" pitchFamily="34" charset="-120"/>
              </a:rPr>
              <a:t> – Record suspicious activities for analysis.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52462"/>
            <a:ext cx="6291501" cy="496133"/>
          </a:xfrm>
          <a:prstGeom prst="rect">
            <a:avLst/>
          </a:prstGeom>
          <a:noFill/>
          <a:ln/>
        </p:spPr>
        <p:txBody>
          <a:bodyPr wrap="none" lIns="0" tIns="0" rIns="0" bIns="0" rtlCol="0" anchor="t"/>
          <a:lstStyle/>
          <a:p>
            <a:pPr marL="0" indent="0" algn="l">
              <a:lnSpc>
                <a:spcPts val="3900"/>
              </a:lnSpc>
              <a:buNone/>
            </a:pPr>
            <a:r>
              <a:rPr lang="en-US" sz="3100" dirty="0">
                <a:solidFill>
                  <a:srgbClr val="5C4E3D"/>
                </a:solidFill>
                <a:latin typeface="Libre Baskerville" pitchFamily="34" charset="0"/>
                <a:ea typeface="Libre Baskerville" pitchFamily="34" charset="-122"/>
                <a:cs typeface="Libre Baskerville" pitchFamily="34" charset="-120"/>
              </a:rPr>
              <a:t>Types of Detection Techniques</a:t>
            </a:r>
            <a:endParaRPr lang="en-US" sz="3100" dirty="0"/>
          </a:p>
        </p:txBody>
      </p:sp>
      <p:sp>
        <p:nvSpPr>
          <p:cNvPr id="3" name="Text 1"/>
          <p:cNvSpPr/>
          <p:nvPr/>
        </p:nvSpPr>
        <p:spPr>
          <a:xfrm>
            <a:off x="793790" y="1386721"/>
            <a:ext cx="3585448" cy="297656"/>
          </a:xfrm>
          <a:prstGeom prst="rect">
            <a:avLst/>
          </a:prstGeom>
          <a:noFill/>
          <a:ln/>
        </p:spPr>
        <p:txBody>
          <a:bodyPr wrap="none" lIns="0" tIns="0" rIns="0" bIns="0" rtlCol="0" anchor="t"/>
          <a:lstStyle/>
          <a:p>
            <a:pPr marL="0" indent="0" algn="l">
              <a:lnSpc>
                <a:spcPts val="2300"/>
              </a:lnSpc>
              <a:buNone/>
            </a:pPr>
            <a:r>
              <a:rPr lang="en-US" sz="1850" b="1" dirty="0">
                <a:solidFill>
                  <a:srgbClr val="5C4E3D"/>
                </a:solidFill>
                <a:latin typeface="Libre Baskerville" pitchFamily="34" charset="0"/>
                <a:ea typeface="Libre Baskerville" pitchFamily="34" charset="-122"/>
                <a:cs typeface="Libre Baskerville" pitchFamily="34" charset="-120"/>
              </a:rPr>
              <a:t>1. Signature-Based Detection</a:t>
            </a:r>
            <a:endParaRPr lang="en-US" sz="1850" dirty="0"/>
          </a:p>
        </p:txBody>
      </p:sp>
      <p:sp>
        <p:nvSpPr>
          <p:cNvPr id="4" name="Text 2"/>
          <p:cNvSpPr/>
          <p:nvPr/>
        </p:nvSpPr>
        <p:spPr>
          <a:xfrm>
            <a:off x="793790" y="1922502"/>
            <a:ext cx="13042821" cy="31754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Also known as </a:t>
            </a:r>
            <a:r>
              <a:rPr lang="en-US" sz="1250" b="1" dirty="0">
                <a:solidFill>
                  <a:srgbClr val="454240"/>
                </a:solidFill>
                <a:latin typeface="DM Sans" pitchFamily="34" charset="0"/>
                <a:ea typeface="DM Sans" pitchFamily="34" charset="-122"/>
                <a:cs typeface="DM Sans" pitchFamily="34" charset="-120"/>
              </a:rPr>
              <a:t>rule-based detection</a:t>
            </a:r>
            <a:r>
              <a:rPr lang="en-US" sz="1250" dirty="0">
                <a:solidFill>
                  <a:srgbClr val="454240"/>
                </a:solidFill>
                <a:latin typeface="DM Sans" pitchFamily="34" charset="0"/>
                <a:ea typeface="DM Sans" pitchFamily="34" charset="-122"/>
                <a:cs typeface="DM Sans" pitchFamily="34" charset="-120"/>
              </a:rPr>
              <a:t>.</a:t>
            </a:r>
            <a:endParaRPr lang="en-US" sz="1250" dirty="0"/>
          </a:p>
        </p:txBody>
      </p:sp>
      <p:sp>
        <p:nvSpPr>
          <p:cNvPr id="5" name="Text 3"/>
          <p:cNvSpPr/>
          <p:nvPr/>
        </p:nvSpPr>
        <p:spPr>
          <a:xfrm>
            <a:off x="793790" y="2295525"/>
            <a:ext cx="13042821" cy="31754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Works by comparing network traffic against a </a:t>
            </a:r>
            <a:r>
              <a:rPr lang="en-US" sz="1250" b="1" dirty="0">
                <a:solidFill>
                  <a:srgbClr val="454240"/>
                </a:solidFill>
                <a:latin typeface="DM Sans" pitchFamily="34" charset="0"/>
                <a:ea typeface="DM Sans" pitchFamily="34" charset="-122"/>
                <a:cs typeface="DM Sans" pitchFamily="34" charset="-120"/>
              </a:rPr>
              <a:t>predefined set of attack signatures</a:t>
            </a:r>
            <a:r>
              <a:rPr lang="en-US" sz="1250" dirty="0">
                <a:solidFill>
                  <a:srgbClr val="454240"/>
                </a:solidFill>
                <a:latin typeface="DM Sans" pitchFamily="34" charset="0"/>
                <a:ea typeface="DM Sans" pitchFamily="34" charset="-122"/>
                <a:cs typeface="DM Sans" pitchFamily="34" charset="-120"/>
              </a:rPr>
              <a:t>.</a:t>
            </a:r>
            <a:endParaRPr lang="en-US" sz="1250" dirty="0"/>
          </a:p>
        </p:txBody>
      </p:sp>
      <p:sp>
        <p:nvSpPr>
          <p:cNvPr id="6" name="Text 4"/>
          <p:cNvSpPr/>
          <p:nvPr/>
        </p:nvSpPr>
        <p:spPr>
          <a:xfrm>
            <a:off x="793790" y="2668548"/>
            <a:ext cx="13042821" cy="31754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If an exact match is found, an alert is generated.</a:t>
            </a:r>
            <a:endParaRPr lang="en-US" sz="1250" dirty="0"/>
          </a:p>
        </p:txBody>
      </p:sp>
      <p:sp>
        <p:nvSpPr>
          <p:cNvPr id="7" name="Text 5"/>
          <p:cNvSpPr/>
          <p:nvPr/>
        </p:nvSpPr>
        <p:spPr>
          <a:xfrm>
            <a:off x="793790" y="3164681"/>
            <a:ext cx="13042821" cy="317540"/>
          </a:xfrm>
          <a:prstGeom prst="rect">
            <a:avLst/>
          </a:prstGeom>
          <a:noFill/>
          <a:ln/>
        </p:spPr>
        <p:txBody>
          <a:bodyPr wrap="none" lIns="0" tIns="0" rIns="0" bIns="0" rtlCol="0" anchor="t"/>
          <a:lstStyle/>
          <a:p>
            <a:pPr marL="0" indent="0" algn="l">
              <a:lnSpc>
                <a:spcPts val="2500"/>
              </a:lnSpc>
              <a:buNone/>
            </a:pPr>
            <a:r>
              <a:rPr lang="en-US" sz="1550" b="1" dirty="0">
                <a:solidFill>
                  <a:srgbClr val="454240"/>
                </a:solidFill>
                <a:latin typeface="DM Sans" pitchFamily="34" charset="0"/>
                <a:ea typeface="DM Sans" pitchFamily="34" charset="-122"/>
                <a:cs typeface="DM Sans" pitchFamily="34" charset="-120"/>
              </a:rPr>
              <a:t>alert tcp any any -&gt; any 80 (msg:"SQL Injection Attempt"; content:"SELECT"; http_uri; nocase; sid:1002;)</a:t>
            </a:r>
            <a:endParaRPr lang="en-US" sz="1550" dirty="0"/>
          </a:p>
        </p:txBody>
      </p:sp>
      <p:sp>
        <p:nvSpPr>
          <p:cNvPr id="8" name="Text 6"/>
          <p:cNvSpPr/>
          <p:nvPr/>
        </p:nvSpPr>
        <p:spPr>
          <a:xfrm>
            <a:off x="793790" y="3660815"/>
            <a:ext cx="13042821" cy="32516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Detects requests containing </a:t>
            </a:r>
            <a:r>
              <a:rPr lang="en-US" sz="1250" b="1" dirty="0">
                <a:solidFill>
                  <a:srgbClr val="454240"/>
                </a:solidFill>
                <a:latin typeface="DM Sans" pitchFamily="34" charset="0"/>
                <a:ea typeface="DM Sans" pitchFamily="34" charset="-122"/>
                <a:cs typeface="DM Sans" pitchFamily="34" charset="-120"/>
              </a:rPr>
              <a:t>SQL keywords</a:t>
            </a:r>
            <a:r>
              <a:rPr lang="en-US" sz="1250" dirty="0">
                <a:solidFill>
                  <a:srgbClr val="454240"/>
                </a:solidFill>
                <a:latin typeface="DM Sans" pitchFamily="34" charset="0"/>
                <a:ea typeface="DM Sans" pitchFamily="34" charset="-122"/>
                <a:cs typeface="DM Sans" pitchFamily="34" charset="-120"/>
              </a:rPr>
              <a:t> like </a:t>
            </a:r>
            <a:r>
              <a:rPr lang="en-US" sz="1250" dirty="0">
                <a:solidFill>
                  <a:srgbClr val="454240"/>
                </a:solidFill>
                <a:highlight>
                  <a:srgbClr val="F7EDD4"/>
                </a:highlight>
                <a:latin typeface="Consolas" pitchFamily="34" charset="0"/>
                <a:ea typeface="Consolas" pitchFamily="34" charset="-122"/>
                <a:cs typeface="Consolas" pitchFamily="34" charset="-120"/>
              </a:rPr>
              <a:t>SELECT</a:t>
            </a:r>
            <a:r>
              <a:rPr lang="en-US" sz="1250" dirty="0">
                <a:solidFill>
                  <a:srgbClr val="454240"/>
                </a:solidFill>
                <a:latin typeface="DM Sans" pitchFamily="34" charset="0"/>
                <a:ea typeface="DM Sans" pitchFamily="34" charset="-122"/>
                <a:cs typeface="DM Sans" pitchFamily="34" charset="-120"/>
              </a:rPr>
              <a:t> in the URL.</a:t>
            </a:r>
            <a:endParaRPr lang="en-US" sz="1250" dirty="0"/>
          </a:p>
        </p:txBody>
      </p:sp>
      <p:sp>
        <p:nvSpPr>
          <p:cNvPr id="9" name="Text 7"/>
          <p:cNvSpPr/>
          <p:nvPr/>
        </p:nvSpPr>
        <p:spPr>
          <a:xfrm>
            <a:off x="793790" y="4041458"/>
            <a:ext cx="13042821" cy="31754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Case-insensitive match using </a:t>
            </a:r>
            <a:r>
              <a:rPr lang="en-US" sz="1250" b="1" dirty="0">
                <a:solidFill>
                  <a:srgbClr val="454240"/>
                </a:solidFill>
                <a:latin typeface="DM Sans" pitchFamily="34" charset="0"/>
                <a:ea typeface="DM Sans" pitchFamily="34" charset="-122"/>
                <a:cs typeface="DM Sans" pitchFamily="34" charset="-120"/>
              </a:rPr>
              <a:t>nocase</a:t>
            </a:r>
            <a:r>
              <a:rPr lang="en-US" sz="1250" dirty="0">
                <a:solidFill>
                  <a:srgbClr val="454240"/>
                </a:solidFill>
                <a:latin typeface="DM Sans" pitchFamily="34" charset="0"/>
                <a:ea typeface="DM Sans" pitchFamily="34" charset="-122"/>
                <a:cs typeface="DM Sans" pitchFamily="34" charset="-120"/>
              </a:rPr>
              <a:t> option.</a:t>
            </a:r>
            <a:endParaRPr lang="en-US" sz="1250" dirty="0"/>
          </a:p>
        </p:txBody>
      </p:sp>
      <p:sp>
        <p:nvSpPr>
          <p:cNvPr id="10" name="Text 8"/>
          <p:cNvSpPr/>
          <p:nvPr/>
        </p:nvSpPr>
        <p:spPr>
          <a:xfrm>
            <a:off x="793790" y="4597122"/>
            <a:ext cx="5898356" cy="297656"/>
          </a:xfrm>
          <a:prstGeom prst="rect">
            <a:avLst/>
          </a:prstGeom>
          <a:noFill/>
          <a:ln/>
        </p:spPr>
        <p:txBody>
          <a:bodyPr wrap="none" lIns="0" tIns="0" rIns="0" bIns="0" rtlCol="0" anchor="t"/>
          <a:lstStyle/>
          <a:p>
            <a:pPr marL="0" indent="0" algn="l">
              <a:lnSpc>
                <a:spcPts val="2300"/>
              </a:lnSpc>
              <a:buNone/>
            </a:pPr>
            <a:r>
              <a:rPr lang="en-US" sz="1850" b="1" dirty="0">
                <a:solidFill>
                  <a:srgbClr val="5C4E3D"/>
                </a:solidFill>
                <a:latin typeface="Libre Baskerville" pitchFamily="34" charset="0"/>
                <a:ea typeface="Libre Baskerville" pitchFamily="34" charset="-122"/>
                <a:cs typeface="Libre Baskerville" pitchFamily="34" charset="-120"/>
              </a:rPr>
              <a:t>2. Regular Expression (RegEx)-Based Detection</a:t>
            </a:r>
            <a:endParaRPr lang="en-US" sz="1850" dirty="0"/>
          </a:p>
        </p:txBody>
      </p:sp>
      <p:sp>
        <p:nvSpPr>
          <p:cNvPr id="11" name="Text 9"/>
          <p:cNvSpPr/>
          <p:nvPr/>
        </p:nvSpPr>
        <p:spPr>
          <a:xfrm>
            <a:off x="793790" y="5132903"/>
            <a:ext cx="13042821" cy="31754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Uses </a:t>
            </a:r>
            <a:r>
              <a:rPr lang="en-US" sz="1250" b="1" dirty="0">
                <a:solidFill>
                  <a:srgbClr val="454240"/>
                </a:solidFill>
                <a:latin typeface="DM Sans" pitchFamily="34" charset="0"/>
                <a:ea typeface="DM Sans" pitchFamily="34" charset="-122"/>
                <a:cs typeface="DM Sans" pitchFamily="34" charset="-120"/>
              </a:rPr>
              <a:t>pattern matching</a:t>
            </a:r>
            <a:r>
              <a:rPr lang="en-US" sz="1250" dirty="0">
                <a:solidFill>
                  <a:srgbClr val="454240"/>
                </a:solidFill>
                <a:latin typeface="DM Sans" pitchFamily="34" charset="0"/>
                <a:ea typeface="DM Sans" pitchFamily="34" charset="-122"/>
                <a:cs typeface="DM Sans" pitchFamily="34" charset="-120"/>
              </a:rPr>
              <a:t> techniques to detect attacks.</a:t>
            </a:r>
            <a:endParaRPr lang="en-US" sz="1250" dirty="0"/>
          </a:p>
        </p:txBody>
      </p:sp>
      <p:sp>
        <p:nvSpPr>
          <p:cNvPr id="12" name="Text 10"/>
          <p:cNvSpPr/>
          <p:nvPr/>
        </p:nvSpPr>
        <p:spPr>
          <a:xfrm>
            <a:off x="793790" y="5505926"/>
            <a:ext cx="13042821" cy="31754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More flexible than signature-based detection because it can identify </a:t>
            </a:r>
            <a:r>
              <a:rPr lang="en-US" sz="1250" b="1" dirty="0">
                <a:solidFill>
                  <a:srgbClr val="454240"/>
                </a:solidFill>
                <a:latin typeface="DM Sans" pitchFamily="34" charset="0"/>
                <a:ea typeface="DM Sans" pitchFamily="34" charset="-122"/>
                <a:cs typeface="DM Sans" pitchFamily="34" charset="-120"/>
              </a:rPr>
              <a:t>variations</a:t>
            </a:r>
            <a:r>
              <a:rPr lang="en-US" sz="1250" dirty="0">
                <a:solidFill>
                  <a:srgbClr val="454240"/>
                </a:solidFill>
                <a:latin typeface="DM Sans" pitchFamily="34" charset="0"/>
                <a:ea typeface="DM Sans" pitchFamily="34" charset="-122"/>
                <a:cs typeface="DM Sans" pitchFamily="34" charset="-120"/>
              </a:rPr>
              <a:t> of an attack.</a:t>
            </a:r>
            <a:endParaRPr lang="en-US" sz="1250" dirty="0"/>
          </a:p>
        </p:txBody>
      </p:sp>
      <p:sp>
        <p:nvSpPr>
          <p:cNvPr id="13" name="Text 11"/>
          <p:cNvSpPr/>
          <p:nvPr/>
        </p:nvSpPr>
        <p:spPr>
          <a:xfrm>
            <a:off x="793790" y="5878949"/>
            <a:ext cx="13042821" cy="31754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Commonly used in </a:t>
            </a:r>
            <a:r>
              <a:rPr lang="en-US" sz="1250" b="1" dirty="0">
                <a:solidFill>
                  <a:srgbClr val="454240"/>
                </a:solidFill>
                <a:latin typeface="DM Sans" pitchFamily="34" charset="0"/>
                <a:ea typeface="DM Sans" pitchFamily="34" charset="-122"/>
                <a:cs typeface="DM Sans" pitchFamily="34" charset="-120"/>
              </a:rPr>
              <a:t>Snort’s PCRE (Perl-Compatible Regular Expressions)</a:t>
            </a:r>
            <a:r>
              <a:rPr lang="en-US" sz="1250" dirty="0">
                <a:solidFill>
                  <a:srgbClr val="454240"/>
                </a:solidFill>
                <a:latin typeface="DM Sans" pitchFamily="34" charset="0"/>
                <a:ea typeface="DM Sans" pitchFamily="34" charset="-122"/>
                <a:cs typeface="DM Sans" pitchFamily="34" charset="-120"/>
              </a:rPr>
              <a:t> option.</a:t>
            </a:r>
            <a:endParaRPr lang="en-US" sz="1250" dirty="0"/>
          </a:p>
        </p:txBody>
      </p:sp>
      <p:sp>
        <p:nvSpPr>
          <p:cNvPr id="14" name="Text 12"/>
          <p:cNvSpPr/>
          <p:nvPr/>
        </p:nvSpPr>
        <p:spPr>
          <a:xfrm>
            <a:off x="793790" y="6375083"/>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alert tcp any any -&gt; any 80 (msg:"XSS Attempt"; pcre:"/&lt;script.</a:t>
            </a:r>
            <a:r>
              <a:rPr lang="en-US" sz="1550" b="1" i="1" dirty="0">
                <a:solidFill>
                  <a:srgbClr val="454240"/>
                </a:solidFill>
                <a:latin typeface="DM Sans" pitchFamily="34" charset="0"/>
                <a:ea typeface="DM Sans" pitchFamily="34" charset="-122"/>
                <a:cs typeface="DM Sans" pitchFamily="34" charset="-120"/>
              </a:rPr>
              <a:t>?&gt;.</a:t>
            </a:r>
            <a:r>
              <a:rPr lang="en-US" sz="1550" dirty="0">
                <a:solidFill>
                  <a:srgbClr val="454240"/>
                </a:solidFill>
                <a:latin typeface="DM Sans" pitchFamily="34" charset="0"/>
                <a:ea typeface="DM Sans" pitchFamily="34" charset="-122"/>
                <a:cs typeface="DM Sans" pitchFamily="34" charset="-120"/>
              </a:rPr>
              <a:t>?&lt;/script&gt;/Ui"; sid:1003;)</a:t>
            </a:r>
            <a:endParaRPr lang="en-US" sz="1550" dirty="0"/>
          </a:p>
        </p:txBody>
      </p:sp>
      <p:sp>
        <p:nvSpPr>
          <p:cNvPr id="15" name="Text 13"/>
          <p:cNvSpPr/>
          <p:nvPr/>
        </p:nvSpPr>
        <p:spPr>
          <a:xfrm>
            <a:off x="793790" y="6871216"/>
            <a:ext cx="13042821" cy="32516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Uses </a:t>
            </a:r>
            <a:r>
              <a:rPr lang="en-US" sz="1250" b="1" dirty="0">
                <a:solidFill>
                  <a:srgbClr val="454240"/>
                </a:solidFill>
                <a:latin typeface="DM Sans" pitchFamily="34" charset="0"/>
                <a:ea typeface="DM Sans" pitchFamily="34" charset="-122"/>
                <a:cs typeface="DM Sans" pitchFamily="34" charset="-120"/>
              </a:rPr>
              <a:t>regular expressions</a:t>
            </a:r>
            <a:r>
              <a:rPr lang="en-US" sz="1250" dirty="0">
                <a:solidFill>
                  <a:srgbClr val="454240"/>
                </a:solidFill>
                <a:latin typeface="DM Sans" pitchFamily="34" charset="0"/>
                <a:ea typeface="DM Sans" pitchFamily="34" charset="-122"/>
                <a:cs typeface="DM Sans" pitchFamily="34" charset="-120"/>
              </a:rPr>
              <a:t> to detect </a:t>
            </a:r>
            <a:r>
              <a:rPr lang="en-US" sz="1250" dirty="0">
                <a:solidFill>
                  <a:srgbClr val="454240"/>
                </a:solidFill>
                <a:highlight>
                  <a:srgbClr val="F7EDD4"/>
                </a:highlight>
                <a:latin typeface="Consolas" pitchFamily="34" charset="0"/>
                <a:ea typeface="Consolas" pitchFamily="34" charset="-122"/>
                <a:cs typeface="Consolas" pitchFamily="34" charset="-120"/>
              </a:rPr>
              <a:t>&lt;script&gt;</a:t>
            </a:r>
            <a:r>
              <a:rPr lang="en-US" sz="1250" dirty="0">
                <a:solidFill>
                  <a:srgbClr val="454240"/>
                </a:solidFill>
                <a:latin typeface="DM Sans" pitchFamily="34" charset="0"/>
                <a:ea typeface="DM Sans" pitchFamily="34" charset="-122"/>
                <a:cs typeface="DM Sans" pitchFamily="34" charset="-120"/>
              </a:rPr>
              <a:t> tags in web traffic.</a:t>
            </a:r>
            <a:endParaRPr lang="en-US" sz="1250" dirty="0"/>
          </a:p>
        </p:txBody>
      </p:sp>
      <p:sp>
        <p:nvSpPr>
          <p:cNvPr id="16" name="Text 14"/>
          <p:cNvSpPr/>
          <p:nvPr/>
        </p:nvSpPr>
        <p:spPr>
          <a:xfrm>
            <a:off x="793790" y="7251859"/>
            <a:ext cx="13042821" cy="32516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54240"/>
                </a:solidFill>
                <a:highlight>
                  <a:srgbClr val="F7EDD4"/>
                </a:highlight>
                <a:latin typeface="Consolas" pitchFamily="34" charset="0"/>
                <a:ea typeface="Consolas" pitchFamily="34" charset="-122"/>
                <a:cs typeface="Consolas" pitchFamily="34" charset="-120"/>
              </a:rPr>
              <a:t>U</a:t>
            </a:r>
            <a:r>
              <a:rPr lang="en-US" sz="1250" dirty="0">
                <a:solidFill>
                  <a:srgbClr val="454240"/>
                </a:solidFill>
                <a:latin typeface="DM Sans" pitchFamily="34" charset="0"/>
                <a:ea typeface="DM Sans" pitchFamily="34" charset="-122"/>
                <a:cs typeface="DM Sans" pitchFamily="34" charset="-120"/>
              </a:rPr>
              <a:t> → Non-greedy matching, </a:t>
            </a:r>
            <a:r>
              <a:rPr lang="en-US" sz="1250" dirty="0">
                <a:solidFill>
                  <a:srgbClr val="454240"/>
                </a:solidFill>
                <a:highlight>
                  <a:srgbClr val="F7EDD4"/>
                </a:highlight>
                <a:latin typeface="Consolas" pitchFamily="34" charset="0"/>
                <a:ea typeface="Consolas" pitchFamily="34" charset="-122"/>
                <a:cs typeface="Consolas" pitchFamily="34" charset="-120"/>
              </a:rPr>
              <a:t>i</a:t>
            </a:r>
            <a:r>
              <a:rPr lang="en-US" sz="1250" dirty="0">
                <a:solidFill>
                  <a:srgbClr val="454240"/>
                </a:solidFill>
                <a:latin typeface="DM Sans" pitchFamily="34" charset="0"/>
                <a:ea typeface="DM Sans" pitchFamily="34" charset="-122"/>
                <a:cs typeface="DM Sans" pitchFamily="34" charset="-120"/>
              </a:rPr>
              <a:t> → Case-insensitive.</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54023"/>
            <a:ext cx="8721804"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SSH Authentication Detection</a:t>
            </a:r>
            <a:endParaRPr lang="en-US" sz="4450" dirty="0"/>
          </a:p>
        </p:txBody>
      </p:sp>
      <p:sp>
        <p:nvSpPr>
          <p:cNvPr id="3" name="Text 1"/>
          <p:cNvSpPr/>
          <p:nvPr/>
        </p:nvSpPr>
        <p:spPr>
          <a:xfrm>
            <a:off x="793790" y="1802963"/>
            <a:ext cx="3210401" cy="354330"/>
          </a:xfrm>
          <a:prstGeom prst="rect">
            <a:avLst/>
          </a:prstGeom>
          <a:noFill/>
          <a:ln/>
        </p:spPr>
        <p:txBody>
          <a:bodyPr wrap="none" lIns="0" tIns="0" rIns="0" bIns="0" rtlCol="0" anchor="t"/>
          <a:lstStyle/>
          <a:p>
            <a:pPr marL="0" indent="0" algn="l">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1. Purpose of the Rule</a:t>
            </a:r>
            <a:endParaRPr lang="en-US" sz="2200" dirty="0"/>
          </a:p>
        </p:txBody>
      </p:sp>
      <p:sp>
        <p:nvSpPr>
          <p:cNvPr id="4" name="Text 2"/>
          <p:cNvSpPr/>
          <p:nvPr/>
        </p:nvSpPr>
        <p:spPr>
          <a:xfrm>
            <a:off x="793790" y="249745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goal of this rule is to detect </a:t>
            </a:r>
            <a:r>
              <a:rPr lang="en-US" sz="1750" b="1" dirty="0">
                <a:solidFill>
                  <a:srgbClr val="454240"/>
                </a:solidFill>
                <a:latin typeface="DM Sans" pitchFamily="34" charset="0"/>
                <a:ea typeface="DM Sans" pitchFamily="34" charset="-122"/>
                <a:cs typeface="DM Sans" pitchFamily="34" charset="-120"/>
              </a:rPr>
              <a:t>SSH authentication attempts</a:t>
            </a:r>
            <a:r>
              <a:rPr lang="en-US" sz="1750" dirty="0">
                <a:solidFill>
                  <a:srgbClr val="454240"/>
                </a:solidFill>
                <a:latin typeface="DM Sans" pitchFamily="34" charset="0"/>
                <a:ea typeface="DM Sans" pitchFamily="34" charset="-122"/>
                <a:cs typeface="DM Sans" pitchFamily="34" charset="-120"/>
              </a:rPr>
              <a:t> within the network. SSH (Secure Shell) is commonly used for remote administration, and monitoring authentication attempts helps identify </a:t>
            </a:r>
            <a:r>
              <a:rPr lang="en-US" sz="1750" b="1" dirty="0">
                <a:solidFill>
                  <a:srgbClr val="454240"/>
                </a:solidFill>
                <a:latin typeface="DM Sans" pitchFamily="34" charset="0"/>
                <a:ea typeface="DM Sans" pitchFamily="34" charset="-122"/>
                <a:cs typeface="DM Sans" pitchFamily="34" charset="-120"/>
              </a:rPr>
              <a:t>potential unauthorized access</a:t>
            </a:r>
            <a:r>
              <a:rPr lang="en-US" sz="1750" dirty="0">
                <a:solidFill>
                  <a:srgbClr val="454240"/>
                </a:solidFill>
                <a:latin typeface="DM Sans" pitchFamily="34" charset="0"/>
                <a:ea typeface="DM Sans" pitchFamily="34" charset="-122"/>
                <a:cs typeface="DM Sans" pitchFamily="34" charset="-120"/>
              </a:rPr>
              <a:t> or brute-force attacks.</a:t>
            </a:r>
            <a:endParaRPr lang="en-US" sz="1750" dirty="0"/>
          </a:p>
        </p:txBody>
      </p:sp>
      <p:sp>
        <p:nvSpPr>
          <p:cNvPr id="5" name="Text 3"/>
          <p:cNvSpPr/>
          <p:nvPr/>
        </p:nvSpPr>
        <p:spPr>
          <a:xfrm>
            <a:off x="793790" y="3841313"/>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alert tcp any any -&gt; $HOME_NET any (msg: "SSH Authentication Attempt Detected !!"; sid:100002; rev:1;)</a:t>
            </a:r>
            <a:endParaRPr lang="en-US" sz="1750" dirty="0"/>
          </a:p>
        </p:txBody>
      </p:sp>
      <p:sp>
        <p:nvSpPr>
          <p:cNvPr id="6" name="Text 4"/>
          <p:cNvSpPr/>
          <p:nvPr/>
        </p:nvSpPr>
        <p:spPr>
          <a:xfrm>
            <a:off x="793790" y="445936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alert</a:t>
            </a:r>
            <a:r>
              <a:rPr lang="en-US" sz="1750" dirty="0">
                <a:solidFill>
                  <a:srgbClr val="454240"/>
                </a:solidFill>
                <a:latin typeface="DM Sans" pitchFamily="34" charset="0"/>
                <a:ea typeface="DM Sans" pitchFamily="34" charset="-122"/>
                <a:cs typeface="DM Sans" pitchFamily="34" charset="-120"/>
              </a:rPr>
              <a:t> → Generates an alert when the rule condition matches.</a:t>
            </a:r>
            <a:endParaRPr lang="en-US" sz="1750" dirty="0"/>
          </a:p>
        </p:txBody>
      </p:sp>
      <p:sp>
        <p:nvSpPr>
          <p:cNvPr id="7" name="Text 5"/>
          <p:cNvSpPr/>
          <p:nvPr/>
        </p:nvSpPr>
        <p:spPr>
          <a:xfrm>
            <a:off x="793790" y="490156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tcp</a:t>
            </a:r>
            <a:r>
              <a:rPr lang="en-US" sz="1750" dirty="0">
                <a:solidFill>
                  <a:srgbClr val="454240"/>
                </a:solidFill>
                <a:latin typeface="DM Sans" pitchFamily="34" charset="0"/>
                <a:ea typeface="DM Sans" pitchFamily="34" charset="-122"/>
                <a:cs typeface="DM Sans" pitchFamily="34" charset="-120"/>
              </a:rPr>
              <a:t> → Monitors TCP traffic, as SSH operates over TCP.</a:t>
            </a:r>
            <a:endParaRPr lang="en-US" sz="1750" dirty="0"/>
          </a:p>
        </p:txBody>
      </p:sp>
      <p:sp>
        <p:nvSpPr>
          <p:cNvPr id="8" name="Text 6"/>
          <p:cNvSpPr/>
          <p:nvPr/>
        </p:nvSpPr>
        <p:spPr>
          <a:xfrm>
            <a:off x="793790" y="534376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any any</a:t>
            </a:r>
            <a:r>
              <a:rPr lang="en-US" sz="1750" dirty="0">
                <a:solidFill>
                  <a:srgbClr val="454240"/>
                </a:solidFill>
                <a:latin typeface="DM Sans" pitchFamily="34" charset="0"/>
                <a:ea typeface="DM Sans" pitchFamily="34" charset="-122"/>
                <a:cs typeface="DM Sans" pitchFamily="34" charset="-120"/>
              </a:rPr>
              <a:t> → Checks for traffic from any source IP and port.</a:t>
            </a:r>
            <a:endParaRPr lang="en-US" sz="1750" dirty="0"/>
          </a:p>
        </p:txBody>
      </p:sp>
      <p:sp>
        <p:nvSpPr>
          <p:cNvPr id="9" name="Text 7"/>
          <p:cNvSpPr/>
          <p:nvPr/>
        </p:nvSpPr>
        <p:spPr>
          <a:xfrm>
            <a:off x="793790" y="578596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$HOME_NET any</a:t>
            </a:r>
            <a:r>
              <a:rPr lang="en-US" sz="1750" dirty="0">
                <a:solidFill>
                  <a:srgbClr val="454240"/>
                </a:solidFill>
                <a:latin typeface="DM Sans" pitchFamily="34" charset="0"/>
                <a:ea typeface="DM Sans" pitchFamily="34" charset="-122"/>
                <a:cs typeface="DM Sans" pitchFamily="34" charset="-120"/>
              </a:rPr>
              <a:t> → Targets any destination within the internal network.</a:t>
            </a:r>
            <a:endParaRPr lang="en-US" sz="1750" dirty="0"/>
          </a:p>
        </p:txBody>
      </p:sp>
      <p:sp>
        <p:nvSpPr>
          <p:cNvPr id="10" name="Text 8"/>
          <p:cNvSpPr/>
          <p:nvPr/>
        </p:nvSpPr>
        <p:spPr>
          <a:xfrm>
            <a:off x="793790" y="622815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msg:</a:t>
            </a:r>
            <a:r>
              <a:rPr lang="en-US" sz="1750" dirty="0">
                <a:solidFill>
                  <a:srgbClr val="454240"/>
                </a:solidFill>
                <a:latin typeface="DM Sans" pitchFamily="34" charset="0"/>
                <a:ea typeface="DM Sans" pitchFamily="34" charset="-122"/>
                <a:cs typeface="DM Sans" pitchFamily="34" charset="-120"/>
              </a:rPr>
              <a:t> → Displays a message when an alert is triggered.</a:t>
            </a:r>
            <a:endParaRPr lang="en-US" sz="1750" dirty="0"/>
          </a:p>
        </p:txBody>
      </p:sp>
      <p:sp>
        <p:nvSpPr>
          <p:cNvPr id="11" name="Text 9"/>
          <p:cNvSpPr/>
          <p:nvPr/>
        </p:nvSpPr>
        <p:spPr>
          <a:xfrm>
            <a:off x="793790" y="667035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sid:</a:t>
            </a:r>
            <a:r>
              <a:rPr lang="en-US" sz="1750" dirty="0">
                <a:solidFill>
                  <a:srgbClr val="454240"/>
                </a:solidFill>
                <a:latin typeface="DM Sans" pitchFamily="34" charset="0"/>
                <a:ea typeface="DM Sans" pitchFamily="34" charset="-122"/>
                <a:cs typeface="DM Sans" pitchFamily="34" charset="-120"/>
              </a:rPr>
              <a:t> → Unique identifier for the rule.</a:t>
            </a:r>
            <a:endParaRPr lang="en-US" sz="1750" dirty="0"/>
          </a:p>
        </p:txBody>
      </p:sp>
      <p:sp>
        <p:nvSpPr>
          <p:cNvPr id="12" name="Text 10"/>
          <p:cNvSpPr/>
          <p:nvPr/>
        </p:nvSpPr>
        <p:spPr>
          <a:xfrm>
            <a:off x="793790" y="711255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rev:</a:t>
            </a:r>
            <a:r>
              <a:rPr lang="en-US" sz="1750" dirty="0">
                <a:solidFill>
                  <a:srgbClr val="454240"/>
                </a:solidFill>
                <a:latin typeface="DM Sans" pitchFamily="34" charset="0"/>
                <a:ea typeface="DM Sans" pitchFamily="34" charset="-122"/>
                <a:cs typeface="DM Sans" pitchFamily="34" charset="-120"/>
              </a:rPr>
              <a:t> → Revision number for version control.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4" name="Picture 3">
            <a:extLst>
              <a:ext uri="{FF2B5EF4-FFF2-40B4-BE49-F238E27FC236}">
                <a16:creationId xmlns:a16="http://schemas.microsoft.com/office/drawing/2014/main" id="{9B7C620E-9D5A-2BB1-3955-478C01C70D80}"/>
              </a:ext>
            </a:extLst>
          </p:cNvPr>
          <p:cNvPicPr>
            <a:picLocks noChangeAspect="1"/>
          </p:cNvPicPr>
          <p:nvPr/>
        </p:nvPicPr>
        <p:blipFill>
          <a:blip r:embed="rId3"/>
          <a:stretch>
            <a:fillRect/>
          </a:stretch>
        </p:blipFill>
        <p:spPr>
          <a:xfrm>
            <a:off x="3948189" y="200721"/>
            <a:ext cx="6517057" cy="4025591"/>
          </a:xfrm>
          <a:prstGeom prst="rect">
            <a:avLst/>
          </a:prstGeom>
        </p:spPr>
      </p:pic>
      <p:pic>
        <p:nvPicPr>
          <p:cNvPr id="6" name="Picture 5">
            <a:extLst>
              <a:ext uri="{FF2B5EF4-FFF2-40B4-BE49-F238E27FC236}">
                <a16:creationId xmlns:a16="http://schemas.microsoft.com/office/drawing/2014/main" id="{7F556A4D-0076-698B-D8A9-9CC2F27D712B}"/>
              </a:ext>
            </a:extLst>
          </p:cNvPr>
          <p:cNvPicPr>
            <a:picLocks noChangeAspect="1"/>
          </p:cNvPicPr>
          <p:nvPr/>
        </p:nvPicPr>
        <p:blipFill>
          <a:blip r:embed="rId4"/>
          <a:stretch>
            <a:fillRect/>
          </a:stretch>
        </p:blipFill>
        <p:spPr>
          <a:xfrm>
            <a:off x="879426" y="4323902"/>
            <a:ext cx="12654581" cy="34620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49B43-1BCE-912A-A28A-AE2B1FE4C49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47B02BC-7721-23E2-0A98-15FBF1E0AF21}"/>
              </a:ext>
            </a:extLst>
          </p:cNvPr>
          <p:cNvSpPr/>
          <p:nvPr/>
        </p:nvSpPr>
        <p:spPr>
          <a:xfrm>
            <a:off x="793790" y="335901"/>
            <a:ext cx="8721804"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SSH Brute-force Detection</a:t>
            </a:r>
            <a:endParaRPr lang="en-US" sz="4450" dirty="0"/>
          </a:p>
        </p:txBody>
      </p:sp>
      <p:sp>
        <p:nvSpPr>
          <p:cNvPr id="3" name="Text 1">
            <a:extLst>
              <a:ext uri="{FF2B5EF4-FFF2-40B4-BE49-F238E27FC236}">
                <a16:creationId xmlns:a16="http://schemas.microsoft.com/office/drawing/2014/main" id="{FCEF077E-461C-97B6-6FF4-DA6F2F4608F9}"/>
              </a:ext>
            </a:extLst>
          </p:cNvPr>
          <p:cNvSpPr/>
          <p:nvPr/>
        </p:nvSpPr>
        <p:spPr>
          <a:xfrm>
            <a:off x="793791" y="1353938"/>
            <a:ext cx="3210401" cy="354330"/>
          </a:xfrm>
          <a:prstGeom prst="rect">
            <a:avLst/>
          </a:prstGeom>
          <a:noFill/>
          <a:ln/>
        </p:spPr>
        <p:txBody>
          <a:bodyPr wrap="none" lIns="0" tIns="0" rIns="0" bIns="0" rtlCol="0" anchor="t"/>
          <a:lstStyle/>
          <a:p>
            <a:pPr marL="0" indent="0" algn="l">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1. Purpose of the Rule</a:t>
            </a:r>
            <a:endParaRPr lang="en-US" sz="2200" dirty="0"/>
          </a:p>
        </p:txBody>
      </p:sp>
      <p:sp>
        <p:nvSpPr>
          <p:cNvPr id="4" name="Text 2">
            <a:extLst>
              <a:ext uri="{FF2B5EF4-FFF2-40B4-BE49-F238E27FC236}">
                <a16:creationId xmlns:a16="http://schemas.microsoft.com/office/drawing/2014/main" id="{52EC6AEB-ED17-F14B-3CDC-BCBEC4762AD8}"/>
              </a:ext>
            </a:extLst>
          </p:cNvPr>
          <p:cNvSpPr/>
          <p:nvPr/>
        </p:nvSpPr>
        <p:spPr>
          <a:xfrm>
            <a:off x="793791" y="191185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goal of this rule is to detect SSH brute-force attacks, where an attacker rapidly attempts multiple login attempts using tools like Hydra. Brute-force attacks can lead to unauthorized access, so detecting them is crucial for network security.</a:t>
            </a:r>
            <a:endParaRPr lang="en-US" sz="1750" dirty="0"/>
          </a:p>
        </p:txBody>
      </p:sp>
      <p:sp>
        <p:nvSpPr>
          <p:cNvPr id="5" name="Text 3">
            <a:extLst>
              <a:ext uri="{FF2B5EF4-FFF2-40B4-BE49-F238E27FC236}">
                <a16:creationId xmlns:a16="http://schemas.microsoft.com/office/drawing/2014/main" id="{C0EF331D-EFD3-17E2-1911-E2AD588ADD2E}"/>
              </a:ext>
            </a:extLst>
          </p:cNvPr>
          <p:cNvSpPr/>
          <p:nvPr/>
        </p:nvSpPr>
        <p:spPr>
          <a:xfrm>
            <a:off x="793791" y="2986810"/>
            <a:ext cx="12896943" cy="1088708"/>
          </a:xfrm>
          <a:prstGeom prst="rect">
            <a:avLst/>
          </a:prstGeom>
          <a:noFill/>
          <a:ln/>
        </p:spPr>
        <p:txBody>
          <a:bodyPr wrap="none" lIns="0" tIns="0" rIns="0" bIns="0" rtlCol="0" anchor="t"/>
          <a:lstStyle/>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alert </a:t>
            </a:r>
            <a:r>
              <a:rPr lang="en-US" sz="1750" b="1" dirty="0" err="1">
                <a:solidFill>
                  <a:srgbClr val="454240"/>
                </a:solidFill>
                <a:latin typeface="DM Sans" pitchFamily="34" charset="0"/>
                <a:ea typeface="DM Sans" pitchFamily="34" charset="-122"/>
                <a:cs typeface="DM Sans" pitchFamily="34" charset="-120"/>
              </a:rPr>
              <a:t>tcp</a:t>
            </a:r>
            <a:r>
              <a:rPr lang="en-US" sz="1750" b="1" dirty="0">
                <a:solidFill>
                  <a:srgbClr val="454240"/>
                </a:solidFill>
                <a:latin typeface="DM Sans" pitchFamily="34" charset="0"/>
                <a:ea typeface="DM Sans" pitchFamily="34" charset="-122"/>
                <a:cs typeface="DM Sans" pitchFamily="34" charset="-120"/>
              </a:rPr>
              <a:t> any </a:t>
            </a:r>
            <a:r>
              <a:rPr lang="en-US" sz="1750" b="1" dirty="0" err="1">
                <a:solidFill>
                  <a:srgbClr val="454240"/>
                </a:solidFill>
                <a:latin typeface="DM Sans" pitchFamily="34" charset="0"/>
                <a:ea typeface="DM Sans" pitchFamily="34" charset="-122"/>
                <a:cs typeface="DM Sans" pitchFamily="34" charset="-120"/>
              </a:rPr>
              <a:t>any</a:t>
            </a:r>
            <a:r>
              <a:rPr lang="en-US" sz="1750" b="1" dirty="0">
                <a:solidFill>
                  <a:srgbClr val="454240"/>
                </a:solidFill>
                <a:latin typeface="DM Sans" pitchFamily="34" charset="0"/>
                <a:ea typeface="DM Sans" pitchFamily="34" charset="-122"/>
                <a:cs typeface="DM Sans" pitchFamily="34" charset="-120"/>
              </a:rPr>
              <a:t> -&gt; $HOME_NET any (msg: "Possible SSH Brute Force Attempt"; </a:t>
            </a:r>
            <a:r>
              <a:rPr lang="en-US" sz="1750" b="1" dirty="0" err="1">
                <a:solidFill>
                  <a:srgbClr val="454240"/>
                </a:solidFill>
                <a:latin typeface="DM Sans" pitchFamily="34" charset="0"/>
                <a:ea typeface="DM Sans" pitchFamily="34" charset="-122"/>
                <a:cs typeface="DM Sans" pitchFamily="34" charset="-120"/>
              </a:rPr>
              <a:t>flow:to_server</a:t>
            </a:r>
            <a:r>
              <a:rPr lang="en-US" sz="1750" b="1" dirty="0">
                <a:solidFill>
                  <a:srgbClr val="454240"/>
                </a:solidFill>
                <a:latin typeface="DM Sans" pitchFamily="34" charset="0"/>
                <a:ea typeface="DM Sans" pitchFamily="34" charset="-122"/>
                <a:cs typeface="DM Sans" pitchFamily="34" charset="-120"/>
              </a:rPr>
              <a:t>, established; </a:t>
            </a:r>
          </a:p>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content:"SSH-2.0-"; depth:10; </a:t>
            </a:r>
            <a:r>
              <a:rPr lang="en-US" sz="1750" b="1" dirty="0" err="1">
                <a:solidFill>
                  <a:srgbClr val="454240"/>
                </a:solidFill>
                <a:latin typeface="DM Sans" pitchFamily="34" charset="0"/>
                <a:ea typeface="DM Sans" pitchFamily="34" charset="-122"/>
                <a:cs typeface="DM Sans" pitchFamily="34" charset="-120"/>
              </a:rPr>
              <a:t>detection_filter:track</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by_src</a:t>
            </a:r>
            <a:r>
              <a:rPr lang="en-US" sz="1750" b="1" dirty="0">
                <a:solidFill>
                  <a:srgbClr val="454240"/>
                </a:solidFill>
                <a:latin typeface="DM Sans" pitchFamily="34" charset="0"/>
                <a:ea typeface="DM Sans" pitchFamily="34" charset="-122"/>
                <a:cs typeface="DM Sans" pitchFamily="34" charset="-120"/>
              </a:rPr>
              <a:t>, count 5, seconds 30; </a:t>
            </a:r>
            <a:r>
              <a:rPr lang="en-US" sz="1750" b="1" dirty="0" err="1">
                <a:solidFill>
                  <a:srgbClr val="454240"/>
                </a:solidFill>
                <a:latin typeface="DM Sans" pitchFamily="34" charset="0"/>
                <a:ea typeface="DM Sans" pitchFamily="34" charset="-122"/>
                <a:cs typeface="DM Sans" pitchFamily="34" charset="-120"/>
              </a:rPr>
              <a:t>classtype:attempted-admin</a:t>
            </a:r>
            <a:r>
              <a:rPr lang="en-US" sz="1750" b="1" dirty="0">
                <a:solidFill>
                  <a:srgbClr val="454240"/>
                </a:solidFill>
                <a:latin typeface="DM Sans" pitchFamily="34" charset="0"/>
                <a:ea typeface="DM Sans" pitchFamily="34" charset="-122"/>
                <a:cs typeface="DM Sans" pitchFamily="34" charset="-120"/>
              </a:rPr>
              <a:t>; </a:t>
            </a:r>
          </a:p>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sid:100004; rev:1;)</a:t>
            </a:r>
          </a:p>
        </p:txBody>
      </p:sp>
      <p:sp>
        <p:nvSpPr>
          <p:cNvPr id="6" name="Text 4">
            <a:extLst>
              <a:ext uri="{FF2B5EF4-FFF2-40B4-BE49-F238E27FC236}">
                <a16:creationId xmlns:a16="http://schemas.microsoft.com/office/drawing/2014/main" id="{74A37DD1-391C-83B0-307D-A507F47A39DC}"/>
              </a:ext>
            </a:extLst>
          </p:cNvPr>
          <p:cNvSpPr/>
          <p:nvPr/>
        </p:nvSpPr>
        <p:spPr>
          <a:xfrm>
            <a:off x="793789" y="445936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err="1">
                <a:solidFill>
                  <a:srgbClr val="454240"/>
                </a:solidFill>
                <a:latin typeface="DM Sans" pitchFamily="34" charset="0"/>
                <a:ea typeface="DM Sans" pitchFamily="34" charset="-122"/>
                <a:cs typeface="DM Sans" pitchFamily="34" charset="-120"/>
              </a:rPr>
              <a:t>flow:to_server</a:t>
            </a:r>
            <a:r>
              <a:rPr lang="en-US" sz="1750" b="1" dirty="0">
                <a:solidFill>
                  <a:srgbClr val="454240"/>
                </a:solidFill>
                <a:latin typeface="DM Sans" pitchFamily="34" charset="0"/>
                <a:ea typeface="DM Sans" pitchFamily="34" charset="-122"/>
                <a:cs typeface="DM Sans" pitchFamily="34" charset="-120"/>
              </a:rPr>
              <a:t>, established → </a:t>
            </a:r>
            <a:r>
              <a:rPr lang="en-US" sz="1750" dirty="0">
                <a:solidFill>
                  <a:srgbClr val="454240"/>
                </a:solidFill>
                <a:latin typeface="DM Sans" pitchFamily="34" charset="0"/>
                <a:ea typeface="DM Sans" pitchFamily="34" charset="-122"/>
                <a:cs typeface="DM Sans" pitchFamily="34" charset="-120"/>
              </a:rPr>
              <a:t>Ensures traffic is directed toward the SSH server and is part of an established connection</a:t>
            </a:r>
            <a:r>
              <a:rPr lang="en-US" sz="1750" b="1" dirty="0">
                <a:solidFill>
                  <a:srgbClr val="454240"/>
                </a:solidFill>
                <a:latin typeface="DM Sans" pitchFamily="34" charset="0"/>
                <a:ea typeface="DM Sans" pitchFamily="34" charset="-122"/>
                <a:cs typeface="DM Sans" pitchFamily="34" charset="-120"/>
              </a:rPr>
              <a:t>.</a:t>
            </a:r>
            <a:endParaRPr lang="en-US" sz="1750" dirty="0"/>
          </a:p>
        </p:txBody>
      </p:sp>
      <p:sp>
        <p:nvSpPr>
          <p:cNvPr id="7" name="Text 5">
            <a:extLst>
              <a:ext uri="{FF2B5EF4-FFF2-40B4-BE49-F238E27FC236}">
                <a16:creationId xmlns:a16="http://schemas.microsoft.com/office/drawing/2014/main" id="{799E29D1-3608-69B0-C75B-DC151AD3417B}"/>
              </a:ext>
            </a:extLst>
          </p:cNvPr>
          <p:cNvSpPr/>
          <p:nvPr/>
        </p:nvSpPr>
        <p:spPr>
          <a:xfrm>
            <a:off x="793790" y="490156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content:"SSH-2.0-" → </a:t>
            </a:r>
            <a:r>
              <a:rPr lang="en-US" sz="1750" dirty="0">
                <a:solidFill>
                  <a:srgbClr val="454240"/>
                </a:solidFill>
                <a:latin typeface="DM Sans" pitchFamily="34" charset="0"/>
                <a:ea typeface="DM Sans" pitchFamily="34" charset="-122"/>
                <a:cs typeface="DM Sans" pitchFamily="34" charset="-120"/>
              </a:rPr>
              <a:t>Matches the SSH protocol version banner, confirming SSH traffic.</a:t>
            </a:r>
            <a:endParaRPr lang="en-US" sz="1750" dirty="0"/>
          </a:p>
        </p:txBody>
      </p:sp>
      <p:sp>
        <p:nvSpPr>
          <p:cNvPr id="8" name="Text 6">
            <a:extLst>
              <a:ext uri="{FF2B5EF4-FFF2-40B4-BE49-F238E27FC236}">
                <a16:creationId xmlns:a16="http://schemas.microsoft.com/office/drawing/2014/main" id="{F5A0B18B-6258-BAD6-9EB4-7D0A96A366BE}"/>
              </a:ext>
            </a:extLst>
          </p:cNvPr>
          <p:cNvSpPr/>
          <p:nvPr/>
        </p:nvSpPr>
        <p:spPr>
          <a:xfrm>
            <a:off x="793790" y="534376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depth:10 → </a:t>
            </a:r>
            <a:r>
              <a:rPr lang="en-US" sz="1750" dirty="0">
                <a:solidFill>
                  <a:srgbClr val="454240"/>
                </a:solidFill>
                <a:latin typeface="DM Sans" pitchFamily="34" charset="0"/>
                <a:ea typeface="DM Sans" pitchFamily="34" charset="-122"/>
                <a:cs typeface="DM Sans" pitchFamily="34" charset="-120"/>
              </a:rPr>
              <a:t>Limits content inspection to the first 10 bytes to improve efficiency.</a:t>
            </a:r>
            <a:endParaRPr lang="en-US" sz="1750" dirty="0"/>
          </a:p>
        </p:txBody>
      </p:sp>
      <p:sp>
        <p:nvSpPr>
          <p:cNvPr id="9" name="Text 7">
            <a:extLst>
              <a:ext uri="{FF2B5EF4-FFF2-40B4-BE49-F238E27FC236}">
                <a16:creationId xmlns:a16="http://schemas.microsoft.com/office/drawing/2014/main" id="{C3CBFE0D-4F80-61CA-6AE9-673F1563D850}"/>
              </a:ext>
            </a:extLst>
          </p:cNvPr>
          <p:cNvSpPr/>
          <p:nvPr/>
        </p:nvSpPr>
        <p:spPr>
          <a:xfrm>
            <a:off x="793791" y="5785961"/>
            <a:ext cx="12721488" cy="737329"/>
          </a:xfrm>
          <a:prstGeom prst="rect">
            <a:avLst/>
          </a:prstGeom>
          <a:noFill/>
          <a:ln/>
        </p:spPr>
        <p:txBody>
          <a:bodyPr wrap="none" lIns="0" tIns="0" rIns="0" bIns="0" rtlCol="0" anchor="t"/>
          <a:lstStyle/>
          <a:p>
            <a:pPr marL="342900" indent="-342900" algn="l">
              <a:lnSpc>
                <a:spcPts val="2850"/>
              </a:lnSpc>
              <a:buSzPct val="100000"/>
              <a:buChar char="•"/>
            </a:pPr>
            <a:r>
              <a:rPr lang="en-US" sz="1750" b="1" dirty="0" err="1">
                <a:solidFill>
                  <a:srgbClr val="454240"/>
                </a:solidFill>
                <a:latin typeface="DM Sans" pitchFamily="34" charset="0"/>
                <a:ea typeface="DM Sans" pitchFamily="34" charset="-122"/>
                <a:cs typeface="DM Sans" pitchFamily="34" charset="-120"/>
              </a:rPr>
              <a:t>detection_filter:track</a:t>
            </a:r>
            <a:r>
              <a:rPr lang="en-US" sz="1750" b="1" dirty="0">
                <a:solidFill>
                  <a:srgbClr val="454240"/>
                </a:solidFill>
                <a:latin typeface="DM Sans" pitchFamily="34" charset="0"/>
                <a:ea typeface="DM Sans" pitchFamily="34" charset="-122"/>
                <a:cs typeface="DM Sans" pitchFamily="34" charset="-120"/>
              </a:rPr>
              <a:t> </a:t>
            </a:r>
            <a:r>
              <a:rPr lang="en-US" sz="1750" b="1" dirty="0" err="1">
                <a:solidFill>
                  <a:srgbClr val="454240"/>
                </a:solidFill>
                <a:latin typeface="DM Sans" pitchFamily="34" charset="0"/>
                <a:ea typeface="DM Sans" pitchFamily="34" charset="-122"/>
                <a:cs typeface="DM Sans" pitchFamily="34" charset="-120"/>
              </a:rPr>
              <a:t>by_src</a:t>
            </a:r>
            <a:r>
              <a:rPr lang="en-US" sz="1750" b="1" dirty="0">
                <a:solidFill>
                  <a:srgbClr val="454240"/>
                </a:solidFill>
                <a:latin typeface="DM Sans" pitchFamily="34" charset="0"/>
                <a:ea typeface="DM Sans" pitchFamily="34" charset="-122"/>
                <a:cs typeface="DM Sans" pitchFamily="34" charset="-120"/>
              </a:rPr>
              <a:t>, count 5, seconds 30 </a:t>
            </a:r>
            <a:r>
              <a:rPr lang="en-US" sz="1750" dirty="0">
                <a:solidFill>
                  <a:srgbClr val="454240"/>
                </a:solidFill>
                <a:latin typeface="DM Sans" pitchFamily="34" charset="0"/>
                <a:ea typeface="DM Sans" pitchFamily="34" charset="-122"/>
                <a:cs typeface="DM Sans" pitchFamily="34" charset="-120"/>
              </a:rPr>
              <a:t>→ Triggers an alert if 5 or more SSH login attempts occur from </a:t>
            </a:r>
          </a:p>
          <a:p>
            <a:pPr algn="l">
              <a:lnSpc>
                <a:spcPts val="2850"/>
              </a:lnSpc>
              <a:buSzPct val="100000"/>
            </a:pPr>
            <a:r>
              <a:rPr lang="en-US" sz="1750" b="1" dirty="0">
                <a:solidFill>
                  <a:srgbClr val="454240"/>
                </a:solidFill>
                <a:latin typeface="DM Sans" pitchFamily="34" charset="0"/>
                <a:ea typeface="DM Sans" pitchFamily="34" charset="-122"/>
                <a:cs typeface="DM Sans" pitchFamily="34" charset="-120"/>
              </a:rPr>
              <a:t>       </a:t>
            </a:r>
            <a:r>
              <a:rPr lang="en-US" sz="1750" dirty="0">
                <a:solidFill>
                  <a:srgbClr val="454240"/>
                </a:solidFill>
                <a:latin typeface="DM Sans" pitchFamily="34" charset="0"/>
                <a:ea typeface="DM Sans" pitchFamily="34" charset="-122"/>
                <a:cs typeface="DM Sans" pitchFamily="34" charset="-120"/>
              </a:rPr>
              <a:t>the same source within 30 seconds.</a:t>
            </a:r>
            <a:endParaRPr lang="en-US" sz="1750" dirty="0"/>
          </a:p>
        </p:txBody>
      </p:sp>
      <p:sp>
        <p:nvSpPr>
          <p:cNvPr id="10" name="Text 8">
            <a:extLst>
              <a:ext uri="{FF2B5EF4-FFF2-40B4-BE49-F238E27FC236}">
                <a16:creationId xmlns:a16="http://schemas.microsoft.com/office/drawing/2014/main" id="{5F40677F-331B-86D4-F4B7-1FAFDCE0164A}"/>
              </a:ext>
            </a:extLst>
          </p:cNvPr>
          <p:cNvSpPr/>
          <p:nvPr/>
        </p:nvSpPr>
        <p:spPr>
          <a:xfrm>
            <a:off x="793791" y="65232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err="1">
                <a:solidFill>
                  <a:srgbClr val="454240"/>
                </a:solidFill>
                <a:latin typeface="DM Sans" pitchFamily="34" charset="0"/>
                <a:ea typeface="DM Sans" pitchFamily="34" charset="-122"/>
                <a:cs typeface="DM Sans" pitchFamily="34" charset="-120"/>
              </a:rPr>
              <a:t>classtype:attempted-admin</a:t>
            </a:r>
            <a:r>
              <a:rPr lang="en-US" sz="1750" b="1" dirty="0">
                <a:solidFill>
                  <a:srgbClr val="454240"/>
                </a:solidFill>
                <a:latin typeface="DM Sans" pitchFamily="34" charset="0"/>
                <a:ea typeface="DM Sans" pitchFamily="34" charset="-122"/>
                <a:cs typeface="DM Sans" pitchFamily="34" charset="-120"/>
              </a:rPr>
              <a:t> → </a:t>
            </a:r>
            <a:r>
              <a:rPr lang="en-US" sz="1750" dirty="0">
                <a:solidFill>
                  <a:srgbClr val="454240"/>
                </a:solidFill>
                <a:latin typeface="DM Sans" pitchFamily="34" charset="0"/>
                <a:ea typeface="DM Sans" pitchFamily="34" charset="-122"/>
                <a:cs typeface="DM Sans" pitchFamily="34" charset="-120"/>
              </a:rPr>
              <a:t>Classifies the alert as an attempted administrative attack.</a:t>
            </a:r>
            <a:endParaRPr lang="en-US" sz="1750" dirty="0"/>
          </a:p>
        </p:txBody>
      </p:sp>
    </p:spTree>
    <p:extLst>
      <p:ext uri="{BB962C8B-B14F-4D97-AF65-F5344CB8AC3E}">
        <p14:creationId xmlns:p14="http://schemas.microsoft.com/office/powerpoint/2010/main" val="1111035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4" name="Picture 3">
            <a:extLst>
              <a:ext uri="{FF2B5EF4-FFF2-40B4-BE49-F238E27FC236}">
                <a16:creationId xmlns:a16="http://schemas.microsoft.com/office/drawing/2014/main" id="{FB8A8D5A-94BA-AF62-7A9F-1E8E418BF462}"/>
              </a:ext>
            </a:extLst>
          </p:cNvPr>
          <p:cNvPicPr>
            <a:picLocks noChangeAspect="1"/>
          </p:cNvPicPr>
          <p:nvPr/>
        </p:nvPicPr>
        <p:blipFill>
          <a:blip r:embed="rId3"/>
          <a:stretch>
            <a:fillRect/>
          </a:stretch>
        </p:blipFill>
        <p:spPr>
          <a:xfrm>
            <a:off x="793790" y="1128754"/>
            <a:ext cx="12905482" cy="2184627"/>
          </a:xfrm>
          <a:prstGeom prst="rect">
            <a:avLst/>
          </a:prstGeom>
        </p:spPr>
      </p:pic>
      <p:pic>
        <p:nvPicPr>
          <p:cNvPr id="6" name="Picture 5">
            <a:extLst>
              <a:ext uri="{FF2B5EF4-FFF2-40B4-BE49-F238E27FC236}">
                <a16:creationId xmlns:a16="http://schemas.microsoft.com/office/drawing/2014/main" id="{A9F43F4A-17C2-CB8F-311E-58DF288D75A7}"/>
              </a:ext>
            </a:extLst>
          </p:cNvPr>
          <p:cNvPicPr>
            <a:picLocks noChangeAspect="1"/>
          </p:cNvPicPr>
          <p:nvPr/>
        </p:nvPicPr>
        <p:blipFill>
          <a:blip r:embed="rId4"/>
          <a:stretch>
            <a:fillRect/>
          </a:stretch>
        </p:blipFill>
        <p:spPr>
          <a:xfrm>
            <a:off x="924232" y="4408558"/>
            <a:ext cx="12775040" cy="26922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D49BF-EF37-0062-9647-D7C72B018B8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4817A76-4E6D-1971-0E2D-D59D0DBC5434}"/>
              </a:ext>
            </a:extLst>
          </p:cNvPr>
          <p:cNvSpPr/>
          <p:nvPr/>
        </p:nvSpPr>
        <p:spPr>
          <a:xfrm>
            <a:off x="793789" y="282256"/>
            <a:ext cx="8721804"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Improper Input Validation Detection</a:t>
            </a:r>
            <a:endParaRPr lang="en-US" sz="4450" dirty="0"/>
          </a:p>
        </p:txBody>
      </p:sp>
      <p:sp>
        <p:nvSpPr>
          <p:cNvPr id="3" name="Text 1">
            <a:extLst>
              <a:ext uri="{FF2B5EF4-FFF2-40B4-BE49-F238E27FC236}">
                <a16:creationId xmlns:a16="http://schemas.microsoft.com/office/drawing/2014/main" id="{8460407C-7439-F599-B64C-B0805819275C}"/>
              </a:ext>
            </a:extLst>
          </p:cNvPr>
          <p:cNvSpPr/>
          <p:nvPr/>
        </p:nvSpPr>
        <p:spPr>
          <a:xfrm>
            <a:off x="793791" y="1353938"/>
            <a:ext cx="3210401" cy="354330"/>
          </a:xfrm>
          <a:prstGeom prst="rect">
            <a:avLst/>
          </a:prstGeom>
          <a:noFill/>
          <a:ln/>
        </p:spPr>
        <p:txBody>
          <a:bodyPr wrap="none" lIns="0" tIns="0" rIns="0" bIns="0" rtlCol="0" anchor="t"/>
          <a:lstStyle/>
          <a:p>
            <a:pPr marL="0" indent="0" algn="l">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1. Purpose of the Rule</a:t>
            </a:r>
            <a:endParaRPr lang="en-US" sz="2200" dirty="0"/>
          </a:p>
        </p:txBody>
      </p:sp>
      <p:sp>
        <p:nvSpPr>
          <p:cNvPr id="4" name="Text 2">
            <a:extLst>
              <a:ext uri="{FF2B5EF4-FFF2-40B4-BE49-F238E27FC236}">
                <a16:creationId xmlns:a16="http://schemas.microsoft.com/office/drawing/2014/main" id="{9CA8BA08-623D-75E4-EBCB-0A7257D57460}"/>
              </a:ext>
            </a:extLst>
          </p:cNvPr>
          <p:cNvSpPr/>
          <p:nvPr/>
        </p:nvSpPr>
        <p:spPr>
          <a:xfrm>
            <a:off x="793791" y="1911850"/>
            <a:ext cx="1339056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This rule detects improper input validation in applications, specifically when a user modifies the rating parameter in an HTTP request. If an application is not properly validating user input, attackers can manipulate data, potentially leading to business logic flaws or security vulnerabilities.</a:t>
            </a:r>
            <a:endParaRPr lang="en-US" sz="1750" dirty="0"/>
          </a:p>
        </p:txBody>
      </p:sp>
      <p:sp>
        <p:nvSpPr>
          <p:cNvPr id="5" name="Text 3">
            <a:extLst>
              <a:ext uri="{FF2B5EF4-FFF2-40B4-BE49-F238E27FC236}">
                <a16:creationId xmlns:a16="http://schemas.microsoft.com/office/drawing/2014/main" id="{14F5C7BC-E5E0-9C0C-63D5-5D941D0BFE55}"/>
              </a:ext>
            </a:extLst>
          </p:cNvPr>
          <p:cNvSpPr/>
          <p:nvPr/>
        </p:nvSpPr>
        <p:spPr>
          <a:xfrm>
            <a:off x="793791" y="3406707"/>
            <a:ext cx="12896943" cy="1088708"/>
          </a:xfrm>
          <a:prstGeom prst="rect">
            <a:avLst/>
          </a:prstGeom>
          <a:noFill/>
          <a:ln/>
        </p:spPr>
        <p:txBody>
          <a:bodyPr wrap="none" lIns="0" tIns="0" rIns="0" bIns="0" rtlCol="0" anchor="t"/>
          <a:lstStyle/>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alert </a:t>
            </a:r>
            <a:r>
              <a:rPr lang="en-US" sz="1750" b="1" dirty="0" err="1">
                <a:solidFill>
                  <a:srgbClr val="454240"/>
                </a:solidFill>
                <a:latin typeface="DM Sans" pitchFamily="34" charset="0"/>
                <a:ea typeface="DM Sans" pitchFamily="34" charset="-122"/>
                <a:cs typeface="DM Sans" pitchFamily="34" charset="-120"/>
              </a:rPr>
              <a:t>tcp</a:t>
            </a:r>
            <a:r>
              <a:rPr lang="en-US" sz="1750" b="1" dirty="0">
                <a:solidFill>
                  <a:srgbClr val="454240"/>
                </a:solidFill>
                <a:latin typeface="DM Sans" pitchFamily="34" charset="0"/>
                <a:ea typeface="DM Sans" pitchFamily="34" charset="-122"/>
                <a:cs typeface="DM Sans" pitchFamily="34" charset="-120"/>
              </a:rPr>
              <a:t> any </a:t>
            </a:r>
            <a:r>
              <a:rPr lang="en-US" sz="1750" b="1" dirty="0" err="1">
                <a:solidFill>
                  <a:srgbClr val="454240"/>
                </a:solidFill>
                <a:latin typeface="DM Sans" pitchFamily="34" charset="0"/>
                <a:ea typeface="DM Sans" pitchFamily="34" charset="-122"/>
                <a:cs typeface="DM Sans" pitchFamily="34" charset="-120"/>
              </a:rPr>
              <a:t>any</a:t>
            </a:r>
            <a:r>
              <a:rPr lang="en-US" sz="1750" b="1" dirty="0">
                <a:solidFill>
                  <a:srgbClr val="454240"/>
                </a:solidFill>
                <a:latin typeface="DM Sans" pitchFamily="34" charset="0"/>
                <a:ea typeface="DM Sans" pitchFamily="34" charset="-122"/>
                <a:cs typeface="DM Sans" pitchFamily="34" charset="-120"/>
              </a:rPr>
              <a:t> -&gt; any 3000 (</a:t>
            </a:r>
            <a:r>
              <a:rPr lang="en-US" sz="1750" b="1" dirty="0" err="1">
                <a:solidFill>
                  <a:srgbClr val="454240"/>
                </a:solidFill>
                <a:latin typeface="DM Sans" pitchFamily="34" charset="0"/>
                <a:ea typeface="DM Sans" pitchFamily="34" charset="-122"/>
                <a:cs typeface="DM Sans" pitchFamily="34" charset="-120"/>
              </a:rPr>
              <a:t>msg:"Suspicious</a:t>
            </a:r>
            <a:r>
              <a:rPr lang="en-US" sz="1750" b="1" dirty="0">
                <a:solidFill>
                  <a:srgbClr val="454240"/>
                </a:solidFill>
                <a:latin typeface="DM Sans" pitchFamily="34" charset="0"/>
                <a:ea typeface="DM Sans" pitchFamily="34" charset="-122"/>
                <a:cs typeface="DM Sans" pitchFamily="34" charset="-120"/>
              </a:rPr>
              <a:t> Improper Input Validation Detected"; </a:t>
            </a:r>
          </a:p>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content:"\"rating\":"; </a:t>
            </a:r>
            <a:r>
              <a:rPr lang="en-US" sz="1750" b="1" dirty="0" err="1">
                <a:solidFill>
                  <a:srgbClr val="454240"/>
                </a:solidFill>
                <a:latin typeface="DM Sans" pitchFamily="34" charset="0"/>
                <a:ea typeface="DM Sans" pitchFamily="34" charset="-122"/>
                <a:cs typeface="DM Sans" pitchFamily="34" charset="-120"/>
              </a:rPr>
              <a:t>pcre</a:t>
            </a:r>
            <a:r>
              <a:rPr lang="en-US" sz="1750" b="1" dirty="0">
                <a:solidFill>
                  <a:srgbClr val="454240"/>
                </a:solidFill>
                <a:latin typeface="DM Sans" pitchFamily="34" charset="0"/>
                <a:ea typeface="DM Sans" pitchFamily="34" charset="-122"/>
                <a:cs typeface="DM Sans" pitchFamily="34" charset="-120"/>
              </a:rPr>
              <a:t>:"/\"rating\":\s*[3-9]/"; </a:t>
            </a:r>
            <a:r>
              <a:rPr lang="en-US" sz="1750" b="1" dirty="0" err="1">
                <a:solidFill>
                  <a:srgbClr val="454240"/>
                </a:solidFill>
                <a:latin typeface="DM Sans" pitchFamily="34" charset="0"/>
                <a:ea typeface="DM Sans" pitchFamily="34" charset="-122"/>
                <a:cs typeface="DM Sans" pitchFamily="34" charset="-120"/>
              </a:rPr>
              <a:t>nocase</a:t>
            </a:r>
            <a:r>
              <a:rPr lang="en-US" sz="1750" b="1" dirty="0">
                <a:solidFill>
                  <a:srgbClr val="454240"/>
                </a:solidFill>
                <a:latin typeface="DM Sans" pitchFamily="34" charset="0"/>
                <a:ea typeface="DM Sans" pitchFamily="34" charset="-122"/>
                <a:cs typeface="DM Sans" pitchFamily="34" charset="-120"/>
              </a:rPr>
              <a:t>; sid:1000001; rev:2;)</a:t>
            </a:r>
          </a:p>
        </p:txBody>
      </p:sp>
      <p:grpSp>
        <p:nvGrpSpPr>
          <p:cNvPr id="16" name="Group 15">
            <a:extLst>
              <a:ext uri="{FF2B5EF4-FFF2-40B4-BE49-F238E27FC236}">
                <a16:creationId xmlns:a16="http://schemas.microsoft.com/office/drawing/2014/main" id="{6003A66D-A813-1D8F-1AA0-466DF5700FD2}"/>
              </a:ext>
            </a:extLst>
          </p:cNvPr>
          <p:cNvGrpSpPr/>
          <p:nvPr/>
        </p:nvGrpSpPr>
        <p:grpSpPr>
          <a:xfrm>
            <a:off x="793793" y="4459366"/>
            <a:ext cx="13042822" cy="2131698"/>
            <a:chOff x="793789" y="4459367"/>
            <a:chExt cx="13042822" cy="2131698"/>
          </a:xfrm>
        </p:grpSpPr>
        <p:sp>
          <p:nvSpPr>
            <p:cNvPr id="6" name="Text 4">
              <a:extLst>
                <a:ext uri="{FF2B5EF4-FFF2-40B4-BE49-F238E27FC236}">
                  <a16:creationId xmlns:a16="http://schemas.microsoft.com/office/drawing/2014/main" id="{53264F9E-4E8B-90BB-567A-87028EC437BC}"/>
                </a:ext>
              </a:extLst>
            </p:cNvPr>
            <p:cNvSpPr/>
            <p:nvPr/>
          </p:nvSpPr>
          <p:spPr>
            <a:xfrm>
              <a:off x="793789" y="445936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err="1">
                  <a:solidFill>
                    <a:srgbClr val="454240"/>
                  </a:solidFill>
                  <a:latin typeface="DM Sans" pitchFamily="34" charset="0"/>
                  <a:ea typeface="DM Sans" pitchFamily="34" charset="-122"/>
                  <a:cs typeface="DM Sans" pitchFamily="34" charset="-120"/>
                </a:rPr>
                <a:t>content:""rating</a:t>
              </a:r>
              <a:r>
                <a:rPr lang="en-US" sz="1750" b="1" dirty="0">
                  <a:solidFill>
                    <a:srgbClr val="454240"/>
                  </a:solidFill>
                  <a:latin typeface="DM Sans" pitchFamily="34" charset="0"/>
                  <a:ea typeface="DM Sans" pitchFamily="34" charset="-122"/>
                  <a:cs typeface="DM Sans" pitchFamily="34" charset="-120"/>
                </a:rPr>
                <a:t>":" → </a:t>
              </a:r>
              <a:r>
                <a:rPr lang="en-US" sz="1750" dirty="0">
                  <a:solidFill>
                    <a:srgbClr val="454240"/>
                  </a:solidFill>
                  <a:latin typeface="DM Sans" pitchFamily="34" charset="0"/>
                  <a:ea typeface="DM Sans" pitchFamily="34" charset="-122"/>
                  <a:cs typeface="DM Sans" pitchFamily="34" charset="-120"/>
                </a:rPr>
                <a:t>Looks for the rating field in an HTTP request.</a:t>
              </a:r>
            </a:p>
            <a:p>
              <a:pPr marL="342900" indent="-342900" algn="l">
                <a:lnSpc>
                  <a:spcPts val="2850"/>
                </a:lnSpc>
                <a:buSzPct val="100000"/>
                <a:buChar char="•"/>
              </a:pPr>
              <a:endParaRPr lang="en-US" sz="1750" b="1" dirty="0" err="1">
                <a:solidFill>
                  <a:srgbClr val="454240"/>
                </a:solidFill>
                <a:latin typeface="DM Sans" pitchFamily="34" charset="0"/>
                <a:ea typeface="DM Sans" pitchFamily="34" charset="-122"/>
                <a:cs typeface="DM Sans" pitchFamily="34" charset="-120"/>
              </a:endParaRPr>
            </a:p>
          </p:txBody>
        </p:sp>
        <p:sp>
          <p:nvSpPr>
            <p:cNvPr id="7" name="Text 5">
              <a:extLst>
                <a:ext uri="{FF2B5EF4-FFF2-40B4-BE49-F238E27FC236}">
                  <a16:creationId xmlns:a16="http://schemas.microsoft.com/office/drawing/2014/main" id="{F9AF817D-2783-758A-E325-4E4F9C811358}"/>
                </a:ext>
              </a:extLst>
            </p:cNvPr>
            <p:cNvSpPr/>
            <p:nvPr/>
          </p:nvSpPr>
          <p:spPr>
            <a:xfrm>
              <a:off x="793790" y="490156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err="1">
                  <a:solidFill>
                    <a:srgbClr val="454240"/>
                  </a:solidFill>
                  <a:latin typeface="DM Sans" pitchFamily="34" charset="0"/>
                  <a:ea typeface="DM Sans" pitchFamily="34" charset="-122"/>
                  <a:cs typeface="DM Sans" pitchFamily="34" charset="-120"/>
                </a:rPr>
                <a:t>pcre</a:t>
              </a:r>
              <a:r>
                <a:rPr lang="en-US" sz="1750" b="1" dirty="0">
                  <a:solidFill>
                    <a:srgbClr val="454240"/>
                  </a:solidFill>
                  <a:latin typeface="DM Sans" pitchFamily="34" charset="0"/>
                  <a:ea typeface="DM Sans" pitchFamily="34" charset="-122"/>
                  <a:cs typeface="DM Sans" pitchFamily="34" charset="-120"/>
                </a:rPr>
                <a:t>:"/"rating":\s[3-9]/"* → </a:t>
              </a:r>
              <a:r>
                <a:rPr lang="en-US" sz="1750" dirty="0">
                  <a:solidFill>
                    <a:srgbClr val="454240"/>
                  </a:solidFill>
                  <a:latin typeface="DM Sans" pitchFamily="34" charset="0"/>
                  <a:ea typeface="DM Sans" pitchFamily="34" charset="-122"/>
                  <a:cs typeface="DM Sans" pitchFamily="34" charset="-120"/>
                </a:rPr>
                <a:t>Uses a regular expression (</a:t>
              </a:r>
              <a:r>
                <a:rPr lang="en-US" sz="1750" dirty="0" err="1">
                  <a:solidFill>
                    <a:srgbClr val="454240"/>
                  </a:solidFill>
                  <a:latin typeface="DM Sans" pitchFamily="34" charset="0"/>
                  <a:ea typeface="DM Sans" pitchFamily="34" charset="-122"/>
                  <a:cs typeface="DM Sans" pitchFamily="34" charset="-120"/>
                </a:rPr>
                <a:t>RegEx</a:t>
              </a:r>
              <a:r>
                <a:rPr lang="en-US" sz="1750" dirty="0">
                  <a:solidFill>
                    <a:srgbClr val="454240"/>
                  </a:solidFill>
                  <a:latin typeface="DM Sans" pitchFamily="34" charset="0"/>
                  <a:ea typeface="DM Sans" pitchFamily="34" charset="-122"/>
                  <a:cs typeface="DM Sans" pitchFamily="34" charset="-120"/>
                </a:rPr>
                <a:t>) to detect if the rating value is 3 or higher</a:t>
              </a:r>
              <a:endParaRPr lang="en-US" sz="1750" dirty="0"/>
            </a:p>
          </p:txBody>
        </p:sp>
        <p:sp>
          <p:nvSpPr>
            <p:cNvPr id="8" name="Text 6">
              <a:extLst>
                <a:ext uri="{FF2B5EF4-FFF2-40B4-BE49-F238E27FC236}">
                  <a16:creationId xmlns:a16="http://schemas.microsoft.com/office/drawing/2014/main" id="{96B61940-2171-37BE-E627-32EAEB5F7DF2}"/>
                </a:ext>
              </a:extLst>
            </p:cNvPr>
            <p:cNvSpPr/>
            <p:nvPr/>
          </p:nvSpPr>
          <p:spPr>
            <a:xfrm>
              <a:off x="793790" y="534376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\s* → </a:t>
              </a:r>
              <a:r>
                <a:rPr lang="en-US" sz="1750" dirty="0">
                  <a:solidFill>
                    <a:srgbClr val="454240"/>
                  </a:solidFill>
                  <a:latin typeface="DM Sans" pitchFamily="34" charset="0"/>
                  <a:ea typeface="DM Sans" pitchFamily="34" charset="-122"/>
                  <a:cs typeface="DM Sans" pitchFamily="34" charset="-120"/>
                </a:rPr>
                <a:t>Allows for any amount of whitespace before the number</a:t>
              </a:r>
              <a:r>
                <a:rPr lang="en-US" sz="1750" b="1" dirty="0">
                  <a:solidFill>
                    <a:srgbClr val="454240"/>
                  </a:solidFill>
                  <a:latin typeface="DM Sans" pitchFamily="34" charset="0"/>
                  <a:ea typeface="DM Sans" pitchFamily="34" charset="-122"/>
                  <a:cs typeface="DM Sans" pitchFamily="34" charset="-120"/>
                </a:rPr>
                <a:t>.</a:t>
              </a:r>
            </a:p>
          </p:txBody>
        </p:sp>
        <p:sp>
          <p:nvSpPr>
            <p:cNvPr id="9" name="Text 7">
              <a:extLst>
                <a:ext uri="{FF2B5EF4-FFF2-40B4-BE49-F238E27FC236}">
                  <a16:creationId xmlns:a16="http://schemas.microsoft.com/office/drawing/2014/main" id="{464E7A88-55FD-54D2-CC73-34C2F69E1922}"/>
                </a:ext>
              </a:extLst>
            </p:cNvPr>
            <p:cNvSpPr/>
            <p:nvPr/>
          </p:nvSpPr>
          <p:spPr>
            <a:xfrm>
              <a:off x="793791" y="5785962"/>
              <a:ext cx="12721488" cy="362904"/>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[3-9] → </a:t>
              </a:r>
              <a:r>
                <a:rPr lang="en-US" sz="1750" dirty="0">
                  <a:solidFill>
                    <a:srgbClr val="454240"/>
                  </a:solidFill>
                  <a:latin typeface="DM Sans" pitchFamily="34" charset="0"/>
                  <a:ea typeface="DM Sans" pitchFamily="34" charset="-122"/>
                  <a:cs typeface="DM Sans" pitchFamily="34" charset="-120"/>
                </a:rPr>
                <a:t>Detects ratings from 3 to 9 (modified values).</a:t>
              </a:r>
            </a:p>
          </p:txBody>
        </p:sp>
        <p:sp>
          <p:nvSpPr>
            <p:cNvPr id="10" name="Text 8">
              <a:extLst>
                <a:ext uri="{FF2B5EF4-FFF2-40B4-BE49-F238E27FC236}">
                  <a16:creationId xmlns:a16="http://schemas.microsoft.com/office/drawing/2014/main" id="{A36474DC-E272-0D95-D86F-17880EB7B23A}"/>
                </a:ext>
              </a:extLst>
            </p:cNvPr>
            <p:cNvSpPr/>
            <p:nvPr/>
          </p:nvSpPr>
          <p:spPr>
            <a:xfrm>
              <a:off x="793789" y="622816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err="1">
                  <a:solidFill>
                    <a:srgbClr val="454240"/>
                  </a:solidFill>
                  <a:latin typeface="DM Sans" pitchFamily="34" charset="0"/>
                  <a:ea typeface="DM Sans" pitchFamily="34" charset="-122"/>
                  <a:cs typeface="DM Sans" pitchFamily="34" charset="-120"/>
                </a:rPr>
                <a:t>nocase</a:t>
              </a:r>
              <a:r>
                <a:rPr lang="en-US" sz="1750" b="1" dirty="0">
                  <a:solidFill>
                    <a:srgbClr val="454240"/>
                  </a:solidFill>
                  <a:latin typeface="DM Sans" pitchFamily="34" charset="0"/>
                  <a:ea typeface="DM Sans" pitchFamily="34" charset="-122"/>
                  <a:cs typeface="DM Sans" pitchFamily="34" charset="-120"/>
                </a:rPr>
                <a:t> → </a:t>
              </a:r>
              <a:r>
                <a:rPr lang="en-US" sz="1750" dirty="0">
                  <a:solidFill>
                    <a:srgbClr val="454240"/>
                  </a:solidFill>
                  <a:latin typeface="DM Sans" pitchFamily="34" charset="0"/>
                  <a:ea typeface="DM Sans" pitchFamily="34" charset="-122"/>
                  <a:cs typeface="DM Sans" pitchFamily="34" charset="-120"/>
                </a:rPr>
                <a:t>Makes the detection case-insensitive.</a:t>
              </a:r>
              <a:endParaRPr lang="en-US" sz="1750" dirty="0"/>
            </a:p>
          </p:txBody>
        </p:sp>
      </p:grpSp>
    </p:spTree>
    <p:extLst>
      <p:ext uri="{BB962C8B-B14F-4D97-AF65-F5344CB8AC3E}">
        <p14:creationId xmlns:p14="http://schemas.microsoft.com/office/powerpoint/2010/main" val="768651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TotalTime>
  <Words>1545</Words>
  <Application>Microsoft Office PowerPoint</Application>
  <PresentationFormat>Custom</PresentationFormat>
  <Paragraphs>126</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Consolas</vt:lpstr>
      <vt:lpstr>Libre Baskerville</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Sunil Upadhyay</cp:lastModifiedBy>
  <cp:revision>3</cp:revision>
  <dcterms:created xsi:type="dcterms:W3CDTF">2025-04-01T18:35:03Z</dcterms:created>
  <dcterms:modified xsi:type="dcterms:W3CDTF">2025-04-25T17:18:52Z</dcterms:modified>
</cp:coreProperties>
</file>